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4"/>
  </p:sldMasterIdLst>
  <p:notesMasterIdLst>
    <p:notesMasterId r:id="rId11"/>
  </p:notesMasterIdLst>
  <p:handoutMasterIdLst>
    <p:handoutMasterId r:id="rId12"/>
  </p:handoutMasterIdLst>
  <p:sldIdLst>
    <p:sldId id="788" r:id="rId5"/>
    <p:sldId id="1255" r:id="rId6"/>
    <p:sldId id="1261" r:id="rId7"/>
    <p:sldId id="1249" r:id="rId8"/>
    <p:sldId id="1257" r:id="rId9"/>
    <p:sldId id="1260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71E434C-D018-D5FE-F970-9109C3ADA794}" name="Clark Ruttinger" initials="CR" userId="S::Clark.Ruttinger@globaldata.com::1b5b860f-c87b-41fb-86c4-74be9518e500" providerId="AD"/>
  <p188:author id="{416619C4-7B1C-AAB4-E741-0B4C0BD10BFA}" name="Tia Livingston" initials="TL" userId="S::tia.livingston@globaldata.com::68aaf085-38f5-45d1-920d-0fa6c33740b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nnie Bain" initials="BB" lastIdx="29" clrIdx="0">
    <p:extLst>
      <p:ext uri="{19B8F6BF-5375-455C-9EA6-DF929625EA0E}">
        <p15:presenceInfo xmlns:p15="http://schemas.microsoft.com/office/powerpoint/2012/main" userId="S-1-5-21-141954665-2802111189-3562872563-19532" providerId="AD"/>
      </p:ext>
    </p:extLst>
  </p:cmAuthor>
  <p:cmAuthor id="2" name="Kari Jones" initials="KJ" lastIdx="2" clrIdx="1">
    <p:extLst>
      <p:ext uri="{19B8F6BF-5375-455C-9EA6-DF929625EA0E}">
        <p15:presenceInfo xmlns:p15="http://schemas.microsoft.com/office/powerpoint/2012/main" userId="S::Kari.Jones@ihsmarkit.com::00a59aba-6496-419b-af57-26534a5a4e3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E9FE"/>
    <a:srgbClr val="DCF8FC"/>
    <a:srgbClr val="36C3FF"/>
    <a:srgbClr val="00438E"/>
    <a:srgbClr val="0B153B"/>
    <a:srgbClr val="3B826D"/>
    <a:srgbClr val="5BBD23"/>
    <a:srgbClr val="003399"/>
    <a:srgbClr val="0F9DE1"/>
    <a:srgbClr val="192E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680" y="4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a Livingston" userId="68aaf085-38f5-45d1-920d-0fa6c33740b3" providerId="ADAL" clId="{3E68C8F0-AAE6-4128-B1D6-9193E48A5628}"/>
    <pc:docChg chg="custSel modSld">
      <pc:chgData name="Tia Livingston" userId="68aaf085-38f5-45d1-920d-0fa6c33740b3" providerId="ADAL" clId="{3E68C8F0-AAE6-4128-B1D6-9193E48A5628}" dt="2023-11-14T15:39:19.786" v="13" actId="1440"/>
      <pc:docMkLst>
        <pc:docMk/>
      </pc:docMkLst>
      <pc:sldChg chg="modSp mod">
        <pc:chgData name="Tia Livingston" userId="68aaf085-38f5-45d1-920d-0fa6c33740b3" providerId="ADAL" clId="{3E68C8F0-AAE6-4128-B1D6-9193E48A5628}" dt="2023-11-03T13:17:39.377" v="5" actId="13926"/>
        <pc:sldMkLst>
          <pc:docMk/>
          <pc:sldMk cId="4276136969" sldId="1257"/>
        </pc:sldMkLst>
        <pc:spChg chg="mod">
          <ac:chgData name="Tia Livingston" userId="68aaf085-38f5-45d1-920d-0fa6c33740b3" providerId="ADAL" clId="{3E68C8F0-AAE6-4128-B1D6-9193E48A5628}" dt="2023-11-03T13:17:39.377" v="5" actId="13926"/>
          <ac:spMkLst>
            <pc:docMk/>
            <pc:sldMk cId="4276136969" sldId="1257"/>
            <ac:spMk id="86" creationId="{425735F6-FDCB-561B-CD3B-5101BFCE0362}"/>
          </ac:spMkLst>
        </pc:spChg>
      </pc:sldChg>
      <pc:sldChg chg="addSp delSp modSp mod">
        <pc:chgData name="Tia Livingston" userId="68aaf085-38f5-45d1-920d-0fa6c33740b3" providerId="ADAL" clId="{3E68C8F0-AAE6-4128-B1D6-9193E48A5628}" dt="2023-11-14T15:39:19.786" v="13" actId="1440"/>
        <pc:sldMkLst>
          <pc:docMk/>
          <pc:sldMk cId="3157935211" sldId="1260"/>
        </pc:sldMkLst>
        <pc:picChg chg="add mod">
          <ac:chgData name="Tia Livingston" userId="68aaf085-38f5-45d1-920d-0fa6c33740b3" providerId="ADAL" clId="{3E68C8F0-AAE6-4128-B1D6-9193E48A5628}" dt="2023-11-14T15:39:19.786" v="13" actId="1440"/>
          <ac:picMkLst>
            <pc:docMk/>
            <pc:sldMk cId="3157935211" sldId="1260"/>
            <ac:picMk id="4" creationId="{2B55AEEB-00AD-5ADD-4913-8CFE08ED2C04}"/>
          </ac:picMkLst>
        </pc:picChg>
        <pc:picChg chg="del">
          <ac:chgData name="Tia Livingston" userId="68aaf085-38f5-45d1-920d-0fa6c33740b3" providerId="ADAL" clId="{3E68C8F0-AAE6-4128-B1D6-9193E48A5628}" dt="2023-11-14T15:39:14.848" v="12" actId="478"/>
          <ac:picMkLst>
            <pc:docMk/>
            <pc:sldMk cId="3157935211" sldId="1260"/>
            <ac:picMk id="7" creationId="{40A6DC72-5F3C-F256-0DD9-6B9F078B87DD}"/>
          </ac:picMkLst>
        </pc:picChg>
      </pc:sldChg>
    </pc:docChg>
  </pc:docChgLst>
  <pc:docChgLst>
    <pc:chgData name="Tia Livingston" userId="68aaf085-38f5-45d1-920d-0fa6c33740b3" providerId="ADAL" clId="{9D0DFB0A-5DFC-4261-86EF-A81413DDB9A4}"/>
    <pc:docChg chg="modSld">
      <pc:chgData name="Tia Livingston" userId="68aaf085-38f5-45d1-920d-0fa6c33740b3" providerId="ADAL" clId="{9D0DFB0A-5DFC-4261-86EF-A81413DDB9A4}" dt="2024-02-29T19:40:41.695" v="10" actId="2085"/>
      <pc:docMkLst>
        <pc:docMk/>
      </pc:docMkLst>
      <pc:sldChg chg="modSp mod">
        <pc:chgData name="Tia Livingston" userId="68aaf085-38f5-45d1-920d-0fa6c33740b3" providerId="ADAL" clId="{9D0DFB0A-5DFC-4261-86EF-A81413DDB9A4}" dt="2024-02-29T19:27:19.345" v="6" actId="20577"/>
        <pc:sldMkLst>
          <pc:docMk/>
          <pc:sldMk cId="3405551100" sldId="788"/>
        </pc:sldMkLst>
        <pc:spChg chg="mod">
          <ac:chgData name="Tia Livingston" userId="68aaf085-38f5-45d1-920d-0fa6c33740b3" providerId="ADAL" clId="{9D0DFB0A-5DFC-4261-86EF-A81413DDB9A4}" dt="2024-02-29T19:27:19.345" v="6" actId="20577"/>
          <ac:spMkLst>
            <pc:docMk/>
            <pc:sldMk cId="3405551100" sldId="788"/>
            <ac:spMk id="11" creationId="{74E0D1A6-C030-569A-FD3B-5D88456FBAAC}"/>
          </ac:spMkLst>
        </pc:spChg>
      </pc:sldChg>
      <pc:sldChg chg="addSp modSp mod">
        <pc:chgData name="Tia Livingston" userId="68aaf085-38f5-45d1-920d-0fa6c33740b3" providerId="ADAL" clId="{9D0DFB0A-5DFC-4261-86EF-A81413DDB9A4}" dt="2024-02-29T19:40:41.695" v="10" actId="2085"/>
        <pc:sldMkLst>
          <pc:docMk/>
          <pc:sldMk cId="3157935211" sldId="1260"/>
        </pc:sldMkLst>
        <pc:spChg chg="add mod">
          <ac:chgData name="Tia Livingston" userId="68aaf085-38f5-45d1-920d-0fa6c33740b3" providerId="ADAL" clId="{9D0DFB0A-5DFC-4261-86EF-A81413DDB9A4}" dt="2024-02-29T19:40:41.695" v="10" actId="2085"/>
          <ac:spMkLst>
            <pc:docMk/>
            <pc:sldMk cId="3157935211" sldId="1260"/>
            <ac:spMk id="3" creationId="{480B8834-9ACA-69BF-DF02-9D2BA0C8F493}"/>
          </ac:spMkLst>
        </pc:spChg>
      </pc:sldChg>
    </pc:docChg>
  </pc:docChgLst>
  <pc:docChgLst>
    <pc:chgData name="Tia Livingston" userId="S::tia.livingston@globaldata.com::68aaf085-38f5-45d1-920d-0fa6c33740b3" providerId="AD" clId="Web-{34CB6FE1-E92A-C3C6-623B-47212BA5824D}"/>
    <pc:docChg chg="modSld">
      <pc:chgData name="Tia Livingston" userId="S::tia.livingston@globaldata.com::68aaf085-38f5-45d1-920d-0fa6c33740b3" providerId="AD" clId="Web-{34CB6FE1-E92A-C3C6-623B-47212BA5824D}" dt="2024-02-15T15:56:09.349" v="14" actId="20577"/>
      <pc:docMkLst>
        <pc:docMk/>
      </pc:docMkLst>
      <pc:sldChg chg="modSp">
        <pc:chgData name="Tia Livingston" userId="S::tia.livingston@globaldata.com::68aaf085-38f5-45d1-920d-0fa6c33740b3" providerId="AD" clId="Web-{34CB6FE1-E92A-C3C6-623B-47212BA5824D}" dt="2024-02-15T15:56:09.349" v="14" actId="20577"/>
        <pc:sldMkLst>
          <pc:docMk/>
          <pc:sldMk cId="3405551100" sldId="788"/>
        </pc:sldMkLst>
        <pc:spChg chg="mod">
          <ac:chgData name="Tia Livingston" userId="S::tia.livingston@globaldata.com::68aaf085-38f5-45d1-920d-0fa6c33740b3" providerId="AD" clId="Web-{34CB6FE1-E92A-C3C6-623B-47212BA5824D}" dt="2024-02-15T15:56:09.349" v="14" actId="20577"/>
          <ac:spMkLst>
            <pc:docMk/>
            <pc:sldMk cId="3405551100" sldId="788"/>
            <ac:spMk id="11" creationId="{74E0D1A6-C030-569A-FD3B-5D88456FBAAC}"/>
          </ac:spMkLst>
        </pc:spChg>
      </pc:sldChg>
    </pc:docChg>
  </pc:docChgLst>
  <pc:docChgLst>
    <pc:chgData name="Tim Dall" userId="49f7bf97-5d51-49dd-aa51-ff571af6834b" providerId="ADAL" clId="{E6D41EA4-5C7B-4999-8802-22545609FC3B}"/>
    <pc:docChg chg="undo custSel modSld">
      <pc:chgData name="Tim Dall" userId="49f7bf97-5d51-49dd-aa51-ff571af6834b" providerId="ADAL" clId="{E6D41EA4-5C7B-4999-8802-22545609FC3B}" dt="2024-03-01T01:36:57.998" v="235" actId="1076"/>
      <pc:docMkLst>
        <pc:docMk/>
      </pc:docMkLst>
      <pc:sldChg chg="modSp mod">
        <pc:chgData name="Tim Dall" userId="49f7bf97-5d51-49dd-aa51-ff571af6834b" providerId="ADAL" clId="{E6D41EA4-5C7B-4999-8802-22545609FC3B}" dt="2024-03-01T01:36:57.998" v="235" actId="1076"/>
        <pc:sldMkLst>
          <pc:docMk/>
          <pc:sldMk cId="4276136969" sldId="1257"/>
        </pc:sldMkLst>
        <pc:spChg chg="mod">
          <ac:chgData name="Tim Dall" userId="49f7bf97-5d51-49dd-aa51-ff571af6834b" providerId="ADAL" clId="{E6D41EA4-5C7B-4999-8802-22545609FC3B}" dt="2024-03-01T01:36:57.998" v="235" actId="1076"/>
          <ac:spMkLst>
            <pc:docMk/>
            <pc:sldMk cId="4276136969" sldId="1257"/>
            <ac:spMk id="55" creationId="{096E3C3A-B593-B34D-D881-C7CC546152C3}"/>
          </ac:spMkLst>
        </pc:spChg>
        <pc:spChg chg="mod">
          <ac:chgData name="Tim Dall" userId="49f7bf97-5d51-49dd-aa51-ff571af6834b" providerId="ADAL" clId="{E6D41EA4-5C7B-4999-8802-22545609FC3B}" dt="2024-03-01T01:35:34.245" v="216" actId="1036"/>
          <ac:spMkLst>
            <pc:docMk/>
            <pc:sldMk cId="4276136969" sldId="1257"/>
            <ac:spMk id="56" creationId="{3ED4B9A7-EA55-3717-2A13-E6E557E50611}"/>
          </ac:spMkLst>
        </pc:spChg>
        <pc:spChg chg="mod">
          <ac:chgData name="Tim Dall" userId="49f7bf97-5d51-49dd-aa51-ff571af6834b" providerId="ADAL" clId="{E6D41EA4-5C7B-4999-8802-22545609FC3B}" dt="2024-03-01T01:31:51.898" v="141" actId="1036"/>
          <ac:spMkLst>
            <pc:docMk/>
            <pc:sldMk cId="4276136969" sldId="1257"/>
            <ac:spMk id="57" creationId="{F07208A6-B407-7F0D-FA2D-5F1E73867CB0}"/>
          </ac:spMkLst>
        </pc:spChg>
        <pc:spChg chg="mod">
          <ac:chgData name="Tim Dall" userId="49f7bf97-5d51-49dd-aa51-ff571af6834b" providerId="ADAL" clId="{E6D41EA4-5C7B-4999-8802-22545609FC3B}" dt="2024-03-01T01:36:22.999" v="231" actId="1076"/>
          <ac:spMkLst>
            <pc:docMk/>
            <pc:sldMk cId="4276136969" sldId="1257"/>
            <ac:spMk id="61" creationId="{2236E608-2412-6E4D-815C-8382D2CD7A8A}"/>
          </ac:spMkLst>
        </pc:spChg>
        <pc:spChg chg="mod">
          <ac:chgData name="Tim Dall" userId="49f7bf97-5d51-49dd-aa51-ff571af6834b" providerId="ADAL" clId="{E6D41EA4-5C7B-4999-8802-22545609FC3B}" dt="2024-03-01T01:34:33.246" v="169" actId="14100"/>
          <ac:spMkLst>
            <pc:docMk/>
            <pc:sldMk cId="4276136969" sldId="1257"/>
            <ac:spMk id="62" creationId="{755AB0E7-3EC8-5B6E-42EC-EA4F15375C0A}"/>
          </ac:spMkLst>
        </pc:spChg>
        <pc:spChg chg="mod">
          <ac:chgData name="Tim Dall" userId="49f7bf97-5d51-49dd-aa51-ff571af6834b" providerId="ADAL" clId="{E6D41EA4-5C7B-4999-8802-22545609FC3B}" dt="2024-03-01T01:35:34.245" v="216" actId="1036"/>
          <ac:spMkLst>
            <pc:docMk/>
            <pc:sldMk cId="4276136969" sldId="1257"/>
            <ac:spMk id="63" creationId="{54A0B6D2-1A4A-12EA-8892-21E07F5A0EDC}"/>
          </ac:spMkLst>
        </pc:spChg>
        <pc:picChg chg="mod">
          <ac:chgData name="Tim Dall" userId="49f7bf97-5d51-49dd-aa51-ff571af6834b" providerId="ADAL" clId="{E6D41EA4-5C7B-4999-8802-22545609FC3B}" dt="2024-03-01T01:35:21.678" v="190" actId="552"/>
          <ac:picMkLst>
            <pc:docMk/>
            <pc:sldMk cId="4276136969" sldId="1257"/>
            <ac:picMk id="4" creationId="{8BB7383A-C2C7-B815-5B8A-CA16666E7273}"/>
          </ac:picMkLst>
        </pc:picChg>
        <pc:picChg chg="mod">
          <ac:chgData name="Tim Dall" userId="49f7bf97-5d51-49dd-aa51-ff571af6834b" providerId="ADAL" clId="{E6D41EA4-5C7B-4999-8802-22545609FC3B}" dt="2024-03-01T01:35:34.245" v="216" actId="1036"/>
          <ac:picMkLst>
            <pc:docMk/>
            <pc:sldMk cId="4276136969" sldId="1257"/>
            <ac:picMk id="6" creationId="{F154EC3D-C408-61D6-5639-103D0669EB57}"/>
          </ac:picMkLst>
        </pc:picChg>
        <pc:picChg chg="mod">
          <ac:chgData name="Tim Dall" userId="49f7bf97-5d51-49dd-aa51-ff571af6834b" providerId="ADAL" clId="{E6D41EA4-5C7B-4999-8802-22545609FC3B}" dt="2024-03-01T01:35:21.678" v="190" actId="552"/>
          <ac:picMkLst>
            <pc:docMk/>
            <pc:sldMk cId="4276136969" sldId="1257"/>
            <ac:picMk id="8" creationId="{1CEB2489-4CB7-01C1-0579-0B20F26F449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F1D4F-29BD-498D-AA00-A0A0C450C086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515A02-2A55-483E-BC39-362EC4858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2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6AC1D-44E0-4C67-8B00-F6630FB6F6DD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BF50F-B5F2-44CB-9F37-ED5213A820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18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CBF50F-B5F2-44CB-9F37-ED5213A8206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76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CBF50F-B5F2-44CB-9F37-ED5213A8206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89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CBF50F-B5F2-44CB-9F37-ED5213A8206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92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CBF50F-B5F2-44CB-9F37-ED5213A8206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85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Budget with a few bullets about tax losses and higher costs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CBF50F-B5F2-44CB-9F37-ED5213A8206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74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0F70ED26-1BB2-494A-9F9B-C77E25337F0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1416" y="171225"/>
            <a:ext cx="11207157" cy="430392"/>
          </a:xfrm>
          <a:prstGeom prst="rect">
            <a:avLst/>
          </a:prstGeom>
        </p:spPr>
        <p:txBody>
          <a:bodyPr lIns="288000" anchor="t"/>
          <a:lstStyle>
            <a:lvl1pPr marL="0" indent="0">
              <a:buNone/>
              <a:defRPr sz="2400">
                <a:solidFill>
                  <a:schemeClr val="accent2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Vertical Text Placeholder 2"/>
          <p:cNvSpPr>
            <a:spLocks noGrp="1"/>
          </p:cNvSpPr>
          <p:nvPr>
            <p:ph type="body" orient="vert" idx="24" hasCustomPrompt="1"/>
          </p:nvPr>
        </p:nvSpPr>
        <p:spPr>
          <a:xfrm>
            <a:off x="292829" y="1042372"/>
            <a:ext cx="11164064" cy="255499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200" b="0">
                <a:latin typeface="+mj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5621" y="6572515"/>
            <a:ext cx="4896544" cy="306064"/>
          </a:xfrm>
          <a:prstGeom prst="rect">
            <a:avLst/>
          </a:prstGeom>
          <a:noFill/>
        </p:spPr>
        <p:txBody>
          <a:bodyPr wrap="none" lIns="0" tIns="0" rIns="0" bIns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1200" cap="none" spc="0" normalizeH="0" baseline="0" noProof="0">
              <a:ln>
                <a:noFill/>
              </a:ln>
              <a:solidFill>
                <a:srgbClr val="2F283C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2830" y="1366122"/>
            <a:ext cx="11164063" cy="76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8483" y="299662"/>
            <a:ext cx="243606" cy="301955"/>
          </a:xfrm>
          <a:prstGeom prst="rect">
            <a:avLst/>
          </a:prstGeom>
        </p:spPr>
      </p:pic>
      <p:sp>
        <p:nvSpPr>
          <p:cNvPr id="20" name="TextBox 19"/>
          <p:cNvSpPr txBox="1"/>
          <p:nvPr userDrawn="1"/>
        </p:nvSpPr>
        <p:spPr>
          <a:xfrm>
            <a:off x="11458573" y="6334780"/>
            <a:ext cx="733427" cy="26161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eaLnBrk="0" fontAlgn="base" hangingPunct="0">
              <a:spcAft>
                <a:spcPct val="0"/>
              </a:spcAft>
              <a:buClr>
                <a:srgbClr val="00DEA5"/>
              </a:buClr>
              <a:buSzPct val="115000"/>
              <a:defRPr/>
            </a:pPr>
            <a:fld id="{B1E76123-1BC9-41C9-AFA1-DAB105A43A52}" type="slidenum">
              <a:rPr lang="en-GB" sz="1100">
                <a:solidFill>
                  <a:schemeClr val="accent2"/>
                </a:solidFill>
                <a:cs typeface="Rubik Light" panose="02000604000000020004" pitchFamily="2" charset="-79"/>
              </a:rPr>
              <a:pPr algn="ctr" eaLnBrk="0" fontAlgn="base" hangingPunct="0">
                <a:spcAft>
                  <a:spcPct val="0"/>
                </a:spcAft>
                <a:buClr>
                  <a:srgbClr val="00DEA5"/>
                </a:buClr>
                <a:buSzPct val="115000"/>
                <a:defRPr/>
              </a:pPr>
              <a:t>‹#›</a:t>
            </a:fld>
            <a:endParaRPr lang="en-GB" sz="1100">
              <a:solidFill>
                <a:schemeClr val="accent2"/>
              </a:solidFill>
              <a:cs typeface="Rubik Light" panose="02000604000000020004" pitchFamily="2" charset="-79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92829" y="1522049"/>
            <a:ext cx="11164064" cy="46534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/>
              <a:t> 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0F70ED26-1BB2-494A-9F9B-C77E25337F0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2830" y="6369968"/>
            <a:ext cx="11165743" cy="199780"/>
          </a:xfrm>
          <a:prstGeom prst="rect">
            <a:avLst/>
          </a:prstGeom>
        </p:spPr>
        <p:txBody>
          <a:bodyPr lIns="288000" anchor="t"/>
          <a:lstStyle>
            <a:lvl1pPr marL="0" indent="0">
              <a:buNone/>
              <a:defRPr sz="800" b="0" baseline="0">
                <a:solidFill>
                  <a:schemeClr val="accent2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Source:</a:t>
            </a:r>
          </a:p>
        </p:txBody>
      </p:sp>
      <p:sp>
        <p:nvSpPr>
          <p:cNvPr id="21" name="Vertical Text Placeholder 2"/>
          <p:cNvSpPr>
            <a:spLocks noGrp="1"/>
          </p:cNvSpPr>
          <p:nvPr>
            <p:ph type="body" orient="vert" idx="23" hasCustomPrompt="1"/>
          </p:nvPr>
        </p:nvSpPr>
        <p:spPr>
          <a:xfrm>
            <a:off x="292829" y="778750"/>
            <a:ext cx="11164064" cy="258625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200" b="1">
                <a:latin typeface="+mj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Charts title</a:t>
            </a:r>
          </a:p>
        </p:txBody>
      </p:sp>
      <p:sp>
        <p:nvSpPr>
          <p:cNvPr id="2" name="Rectangle 18">
            <a:extLst>
              <a:ext uri="{FF2B5EF4-FFF2-40B4-BE49-F238E27FC236}">
                <a16:creationId xmlns:a16="http://schemas.microsoft.com/office/drawing/2014/main" id="{EFF350E1-8B08-42D8-8625-C4D1452F388D}"/>
              </a:ext>
            </a:extLst>
          </p:cNvPr>
          <p:cNvSpPr/>
          <p:nvPr userDrawn="1"/>
        </p:nvSpPr>
        <p:spPr>
          <a:xfrm rot="5400000">
            <a:off x="58829" y="377505"/>
            <a:ext cx="432000" cy="36000"/>
          </a:xfrm>
          <a:prstGeom prst="rect">
            <a:avLst/>
          </a:prstGeom>
          <a:solidFill>
            <a:srgbClr val="192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336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age 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 userDrawn="1"/>
        </p:nvSpPr>
        <p:spPr>
          <a:xfrm>
            <a:off x="11458573" y="6334780"/>
            <a:ext cx="733427" cy="26161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eaLnBrk="0" fontAlgn="base" hangingPunct="0">
              <a:spcAft>
                <a:spcPct val="0"/>
              </a:spcAft>
              <a:buClr>
                <a:srgbClr val="00DEA5"/>
              </a:buClr>
              <a:buSzPct val="115000"/>
              <a:defRPr/>
            </a:pPr>
            <a:fld id="{B1E76123-1BC9-41C9-AFA1-DAB105A43A52}" type="slidenum">
              <a:rPr lang="en-GB" sz="1100">
                <a:solidFill>
                  <a:schemeClr val="accent2"/>
                </a:solidFill>
                <a:cs typeface="Rubik Light" panose="02000604000000020004" pitchFamily="2" charset="-79"/>
              </a:rPr>
              <a:pPr algn="ctr" eaLnBrk="0" fontAlgn="base" hangingPunct="0">
                <a:spcAft>
                  <a:spcPct val="0"/>
                </a:spcAft>
                <a:buClr>
                  <a:srgbClr val="00DEA5"/>
                </a:buClr>
                <a:buSzPct val="115000"/>
                <a:defRPr/>
              </a:pPr>
              <a:t>‹#›</a:t>
            </a:fld>
            <a:endParaRPr lang="en-GB" sz="1100">
              <a:solidFill>
                <a:schemeClr val="accent2"/>
              </a:solidFill>
              <a:cs typeface="Rubik Light" panose="02000604000000020004" pitchFamily="2" charset="-79"/>
            </a:endParaRPr>
          </a:p>
        </p:txBody>
      </p:sp>
      <p:sp>
        <p:nvSpPr>
          <p:cNvPr id="6" name="Rectangle 18"/>
          <p:cNvSpPr/>
          <p:nvPr userDrawn="1"/>
        </p:nvSpPr>
        <p:spPr>
          <a:xfrm rot="5400000">
            <a:off x="58829" y="377505"/>
            <a:ext cx="432000" cy="36000"/>
          </a:xfrm>
          <a:prstGeom prst="rect">
            <a:avLst/>
          </a:prstGeom>
          <a:solidFill>
            <a:srgbClr val="00DE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8483" y="299662"/>
            <a:ext cx="243606" cy="301955"/>
          </a:xfrm>
          <a:prstGeom prst="rect">
            <a:avLst/>
          </a:prstGeom>
        </p:spPr>
      </p:pic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0F70ED26-1BB2-494A-9F9B-C77E25337F0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1417" y="171225"/>
            <a:ext cx="11207154" cy="430392"/>
          </a:xfrm>
          <a:prstGeom prst="rect">
            <a:avLst/>
          </a:prstGeom>
        </p:spPr>
        <p:txBody>
          <a:bodyPr lIns="288000" anchor="t"/>
          <a:lstStyle>
            <a:lvl1pPr marL="0" indent="0">
              <a:buNone/>
              <a:defRPr sz="24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4220122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6">
            <a:extLst>
              <a:ext uri="{FF2B5EF4-FFF2-40B4-BE49-F238E27FC236}">
                <a16:creationId xmlns:a16="http://schemas.microsoft.com/office/drawing/2014/main" id="{B6745470-3EB9-9309-EEF3-D4C972FD4F49}"/>
              </a:ext>
            </a:extLst>
          </p:cNvPr>
          <p:cNvSpPr txBox="1"/>
          <p:nvPr userDrawn="1"/>
        </p:nvSpPr>
        <p:spPr>
          <a:xfrm>
            <a:off x="469129" y="955053"/>
            <a:ext cx="4721506" cy="196879"/>
          </a:xfrm>
          <a:prstGeom prst="rect">
            <a:avLst/>
          </a:prstGeom>
        </p:spPr>
        <p:txBody>
          <a:bodyPr vert="horz" wrap="square" lIns="0" tIns="12095" rIns="0" bIns="0" rtlCol="0">
            <a:spAutoFit/>
          </a:bodyPr>
          <a:lstStyle/>
          <a:p>
            <a:pPr marL="12095" marR="0" lvl="0" indent="0" algn="l" defTabSz="870875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Myriad Pro"/>
              </a:rPr>
              <a:t>Unique</a:t>
            </a:r>
            <a:r>
              <a:rPr kumimoji="0" lang="en-GB" sz="1200" b="0" i="0" u="none" strike="noStrike" kern="1200" cap="none" spc="-1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Myriad Pro"/>
              </a:rPr>
              <a:t> </a:t>
            </a:r>
            <a:r>
              <a:rPr kumimoji="0" lang="en-GB" sz="1200" b="0" i="0" u="none" strike="noStrike" kern="1200" cap="none" spc="-5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Myriad Pro"/>
              </a:rPr>
              <a:t>Data. E</a:t>
            </a:r>
            <a:r>
              <a:rPr kumimoji="0" lang="en-GB" sz="1200" b="0" i="0" u="none" strike="noStrike" kern="1200" cap="none" spc="5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Myriad Pro"/>
              </a:rPr>
              <a:t>xpert</a:t>
            </a:r>
            <a:r>
              <a:rPr kumimoji="0" lang="en-GB" sz="1200" b="0" i="0" u="none" strike="noStrike" kern="1200" cap="none" spc="-5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Myriad Pro"/>
              </a:rPr>
              <a:t> Analysis. Innovative Solutions. One Platform.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Myriad Pro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47B76B5-25BD-7F60-D308-AE175DBE7704}"/>
              </a:ext>
            </a:extLst>
          </p:cNvPr>
          <p:cNvGrpSpPr/>
          <p:nvPr userDrawn="1"/>
        </p:nvGrpSpPr>
        <p:grpSpPr>
          <a:xfrm>
            <a:off x="422289" y="467539"/>
            <a:ext cx="1922431" cy="375904"/>
            <a:chOff x="-1538288" y="8450263"/>
            <a:chExt cx="1778001" cy="347663"/>
          </a:xfrm>
          <a:solidFill>
            <a:srgbClr val="352354"/>
          </a:solidFill>
        </p:grpSpPr>
        <p:sp>
          <p:nvSpPr>
            <p:cNvPr id="5" name="Freeform 22">
              <a:extLst>
                <a:ext uri="{FF2B5EF4-FFF2-40B4-BE49-F238E27FC236}">
                  <a16:creationId xmlns:a16="http://schemas.microsoft.com/office/drawing/2014/main" id="{8F77C37F-C9D5-C250-7547-44C75A9C59C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203200" y="8559801"/>
              <a:ext cx="149225" cy="146050"/>
            </a:xfrm>
            <a:custGeom>
              <a:avLst/>
              <a:gdLst>
                <a:gd name="T0" fmla="*/ 109 w 114"/>
                <a:gd name="T1" fmla="*/ 3 h 112"/>
                <a:gd name="T2" fmla="*/ 97 w 114"/>
                <a:gd name="T3" fmla="*/ 3 h 112"/>
                <a:gd name="T4" fmla="*/ 93 w 114"/>
                <a:gd name="T5" fmla="*/ 7 h 112"/>
                <a:gd name="T6" fmla="*/ 93 w 114"/>
                <a:gd name="T7" fmla="*/ 16 h 112"/>
                <a:gd name="T8" fmla="*/ 55 w 114"/>
                <a:gd name="T9" fmla="*/ 0 h 112"/>
                <a:gd name="T10" fmla="*/ 0 w 114"/>
                <a:gd name="T11" fmla="*/ 56 h 112"/>
                <a:gd name="T12" fmla="*/ 55 w 114"/>
                <a:gd name="T13" fmla="*/ 112 h 112"/>
                <a:gd name="T14" fmla="*/ 93 w 114"/>
                <a:gd name="T15" fmla="*/ 97 h 112"/>
                <a:gd name="T16" fmla="*/ 93 w 114"/>
                <a:gd name="T17" fmla="*/ 105 h 112"/>
                <a:gd name="T18" fmla="*/ 97 w 114"/>
                <a:gd name="T19" fmla="*/ 109 h 112"/>
                <a:gd name="T20" fmla="*/ 109 w 114"/>
                <a:gd name="T21" fmla="*/ 109 h 112"/>
                <a:gd name="T22" fmla="*/ 114 w 114"/>
                <a:gd name="T23" fmla="*/ 105 h 112"/>
                <a:gd name="T24" fmla="*/ 114 w 114"/>
                <a:gd name="T25" fmla="*/ 7 h 112"/>
                <a:gd name="T26" fmla="*/ 109 w 114"/>
                <a:gd name="T27" fmla="*/ 3 h 112"/>
                <a:gd name="T28" fmla="*/ 57 w 114"/>
                <a:gd name="T29" fmla="*/ 92 h 112"/>
                <a:gd name="T30" fmla="*/ 21 w 114"/>
                <a:gd name="T31" fmla="*/ 56 h 112"/>
                <a:gd name="T32" fmla="*/ 57 w 114"/>
                <a:gd name="T33" fmla="*/ 20 h 112"/>
                <a:gd name="T34" fmla="*/ 93 w 114"/>
                <a:gd name="T35" fmla="*/ 56 h 112"/>
                <a:gd name="T36" fmla="*/ 57 w 114"/>
                <a:gd name="T37" fmla="*/ 9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4" h="112">
                  <a:moveTo>
                    <a:pt x="109" y="3"/>
                  </a:moveTo>
                  <a:cubicBezTo>
                    <a:pt x="97" y="3"/>
                    <a:pt x="97" y="3"/>
                    <a:pt x="97" y="3"/>
                  </a:cubicBezTo>
                  <a:cubicBezTo>
                    <a:pt x="95" y="3"/>
                    <a:pt x="93" y="5"/>
                    <a:pt x="93" y="7"/>
                  </a:cubicBezTo>
                  <a:cubicBezTo>
                    <a:pt x="93" y="16"/>
                    <a:pt x="93" y="16"/>
                    <a:pt x="93" y="16"/>
                  </a:cubicBezTo>
                  <a:cubicBezTo>
                    <a:pt x="85" y="8"/>
                    <a:pt x="73" y="0"/>
                    <a:pt x="55" y="0"/>
                  </a:cubicBezTo>
                  <a:cubicBezTo>
                    <a:pt x="24" y="0"/>
                    <a:pt x="0" y="25"/>
                    <a:pt x="0" y="56"/>
                  </a:cubicBezTo>
                  <a:cubicBezTo>
                    <a:pt x="0" y="88"/>
                    <a:pt x="24" y="112"/>
                    <a:pt x="55" y="112"/>
                  </a:cubicBezTo>
                  <a:cubicBezTo>
                    <a:pt x="73" y="112"/>
                    <a:pt x="85" y="105"/>
                    <a:pt x="93" y="97"/>
                  </a:cubicBezTo>
                  <a:cubicBezTo>
                    <a:pt x="93" y="105"/>
                    <a:pt x="93" y="105"/>
                    <a:pt x="93" y="105"/>
                  </a:cubicBezTo>
                  <a:cubicBezTo>
                    <a:pt x="93" y="108"/>
                    <a:pt x="95" y="109"/>
                    <a:pt x="97" y="109"/>
                  </a:cubicBezTo>
                  <a:cubicBezTo>
                    <a:pt x="109" y="109"/>
                    <a:pt x="109" y="109"/>
                    <a:pt x="109" y="109"/>
                  </a:cubicBezTo>
                  <a:cubicBezTo>
                    <a:pt x="112" y="109"/>
                    <a:pt x="114" y="108"/>
                    <a:pt x="114" y="105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5"/>
                    <a:pt x="112" y="3"/>
                    <a:pt x="109" y="3"/>
                  </a:cubicBezTo>
                  <a:close/>
                  <a:moveTo>
                    <a:pt x="57" y="92"/>
                  </a:moveTo>
                  <a:cubicBezTo>
                    <a:pt x="37" y="92"/>
                    <a:pt x="21" y="76"/>
                    <a:pt x="21" y="56"/>
                  </a:cubicBezTo>
                  <a:cubicBezTo>
                    <a:pt x="21" y="36"/>
                    <a:pt x="37" y="20"/>
                    <a:pt x="57" y="20"/>
                  </a:cubicBezTo>
                  <a:cubicBezTo>
                    <a:pt x="76" y="20"/>
                    <a:pt x="93" y="36"/>
                    <a:pt x="93" y="56"/>
                  </a:cubicBezTo>
                  <a:cubicBezTo>
                    <a:pt x="93" y="76"/>
                    <a:pt x="76" y="92"/>
                    <a:pt x="57" y="9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6" name="Freeform 23">
              <a:extLst>
                <a:ext uri="{FF2B5EF4-FFF2-40B4-BE49-F238E27FC236}">
                  <a16:creationId xmlns:a16="http://schemas.microsoft.com/office/drawing/2014/main" id="{CAF01357-E623-298B-C2DB-59B23AF37963}"/>
                </a:ext>
              </a:extLst>
            </p:cNvPr>
            <p:cNvSpPr>
              <a:spLocks/>
            </p:cNvSpPr>
            <p:nvPr/>
          </p:nvSpPr>
          <p:spPr bwMode="auto">
            <a:xfrm>
              <a:off x="-982662" y="8526463"/>
              <a:ext cx="26988" cy="174625"/>
            </a:xfrm>
            <a:custGeom>
              <a:avLst/>
              <a:gdLst>
                <a:gd name="T0" fmla="*/ 17 w 21"/>
                <a:gd name="T1" fmla="*/ 0 h 135"/>
                <a:gd name="T2" fmla="*/ 4 w 21"/>
                <a:gd name="T3" fmla="*/ 0 h 135"/>
                <a:gd name="T4" fmla="*/ 0 w 21"/>
                <a:gd name="T5" fmla="*/ 4 h 135"/>
                <a:gd name="T6" fmla="*/ 0 w 21"/>
                <a:gd name="T7" fmla="*/ 131 h 135"/>
                <a:gd name="T8" fmla="*/ 4 w 21"/>
                <a:gd name="T9" fmla="*/ 135 h 135"/>
                <a:gd name="T10" fmla="*/ 17 w 21"/>
                <a:gd name="T11" fmla="*/ 135 h 135"/>
                <a:gd name="T12" fmla="*/ 21 w 21"/>
                <a:gd name="T13" fmla="*/ 131 h 135"/>
                <a:gd name="T14" fmla="*/ 21 w 21"/>
                <a:gd name="T15" fmla="*/ 4 h 135"/>
                <a:gd name="T16" fmla="*/ 17 w 21"/>
                <a:gd name="T1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35">
                  <a:moveTo>
                    <a:pt x="17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4"/>
                    <a:pt x="2" y="135"/>
                    <a:pt x="4" y="135"/>
                  </a:cubicBezTo>
                  <a:cubicBezTo>
                    <a:pt x="17" y="135"/>
                    <a:pt x="17" y="135"/>
                    <a:pt x="17" y="135"/>
                  </a:cubicBezTo>
                  <a:cubicBezTo>
                    <a:pt x="19" y="135"/>
                    <a:pt x="21" y="134"/>
                    <a:pt x="21" y="131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2"/>
                    <a:pt x="19" y="0"/>
                    <a:pt x="17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7" name="Freeform 24">
              <a:extLst>
                <a:ext uri="{FF2B5EF4-FFF2-40B4-BE49-F238E27FC236}">
                  <a16:creationId xmlns:a16="http://schemas.microsoft.com/office/drawing/2014/main" id="{5370FE3F-F4C1-9DC8-8178-3272D4416C6C}"/>
                </a:ext>
              </a:extLst>
            </p:cNvPr>
            <p:cNvSpPr>
              <a:spLocks/>
            </p:cNvSpPr>
            <p:nvPr/>
          </p:nvSpPr>
          <p:spPr bwMode="auto">
            <a:xfrm>
              <a:off x="-1450975" y="8480426"/>
              <a:ext cx="217488" cy="250825"/>
            </a:xfrm>
            <a:custGeom>
              <a:avLst/>
              <a:gdLst>
                <a:gd name="T0" fmla="*/ 88 w 166"/>
                <a:gd name="T1" fmla="*/ 11 h 192"/>
                <a:gd name="T2" fmla="*/ 6 w 166"/>
                <a:gd name="T3" fmla="*/ 12 h 192"/>
                <a:gd name="T4" fmla="*/ 1 w 166"/>
                <a:gd name="T5" fmla="*/ 18 h 192"/>
                <a:gd name="T6" fmla="*/ 1 w 166"/>
                <a:gd name="T7" fmla="*/ 26 h 192"/>
                <a:gd name="T8" fmla="*/ 34 w 166"/>
                <a:gd name="T9" fmla="*/ 102 h 192"/>
                <a:gd name="T10" fmla="*/ 41 w 166"/>
                <a:gd name="T11" fmla="*/ 105 h 192"/>
                <a:gd name="T12" fmla="*/ 50 w 166"/>
                <a:gd name="T13" fmla="*/ 101 h 192"/>
                <a:gd name="T14" fmla="*/ 53 w 166"/>
                <a:gd name="T15" fmla="*/ 98 h 192"/>
                <a:gd name="T16" fmla="*/ 53 w 166"/>
                <a:gd name="T17" fmla="*/ 94 h 192"/>
                <a:gd name="T18" fmla="*/ 25 w 166"/>
                <a:gd name="T19" fmla="*/ 28 h 192"/>
                <a:gd name="T20" fmla="*/ 128 w 166"/>
                <a:gd name="T21" fmla="*/ 76 h 192"/>
                <a:gd name="T22" fmla="*/ 109 w 166"/>
                <a:gd name="T23" fmla="*/ 172 h 192"/>
                <a:gd name="T24" fmla="*/ 108 w 166"/>
                <a:gd name="T25" fmla="*/ 178 h 192"/>
                <a:gd name="T26" fmla="*/ 112 w 166"/>
                <a:gd name="T27" fmla="*/ 189 h 192"/>
                <a:gd name="T28" fmla="*/ 116 w 166"/>
                <a:gd name="T29" fmla="*/ 192 h 192"/>
                <a:gd name="T30" fmla="*/ 117 w 166"/>
                <a:gd name="T31" fmla="*/ 192 h 192"/>
                <a:gd name="T32" fmla="*/ 121 w 166"/>
                <a:gd name="T33" fmla="*/ 190 h 192"/>
                <a:gd name="T34" fmla="*/ 148 w 166"/>
                <a:gd name="T35" fmla="*/ 68 h 192"/>
                <a:gd name="T36" fmla="*/ 88 w 166"/>
                <a:gd name="T37" fmla="*/ 11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192">
                  <a:moveTo>
                    <a:pt x="88" y="11"/>
                  </a:moveTo>
                  <a:cubicBezTo>
                    <a:pt x="62" y="0"/>
                    <a:pt x="32" y="1"/>
                    <a:pt x="6" y="12"/>
                  </a:cubicBezTo>
                  <a:cubicBezTo>
                    <a:pt x="4" y="13"/>
                    <a:pt x="2" y="15"/>
                    <a:pt x="1" y="18"/>
                  </a:cubicBezTo>
                  <a:cubicBezTo>
                    <a:pt x="0" y="21"/>
                    <a:pt x="0" y="24"/>
                    <a:pt x="1" y="26"/>
                  </a:cubicBezTo>
                  <a:cubicBezTo>
                    <a:pt x="34" y="102"/>
                    <a:pt x="34" y="102"/>
                    <a:pt x="34" y="102"/>
                  </a:cubicBezTo>
                  <a:cubicBezTo>
                    <a:pt x="35" y="105"/>
                    <a:pt x="38" y="106"/>
                    <a:pt x="41" y="105"/>
                  </a:cubicBezTo>
                  <a:cubicBezTo>
                    <a:pt x="50" y="101"/>
                    <a:pt x="50" y="101"/>
                    <a:pt x="50" y="101"/>
                  </a:cubicBezTo>
                  <a:cubicBezTo>
                    <a:pt x="52" y="100"/>
                    <a:pt x="53" y="99"/>
                    <a:pt x="53" y="98"/>
                  </a:cubicBezTo>
                  <a:cubicBezTo>
                    <a:pt x="54" y="97"/>
                    <a:pt x="54" y="95"/>
                    <a:pt x="53" y="94"/>
                  </a:cubicBezTo>
                  <a:cubicBezTo>
                    <a:pt x="25" y="28"/>
                    <a:pt x="25" y="28"/>
                    <a:pt x="25" y="28"/>
                  </a:cubicBezTo>
                  <a:cubicBezTo>
                    <a:pt x="66" y="16"/>
                    <a:pt x="111" y="37"/>
                    <a:pt x="128" y="76"/>
                  </a:cubicBezTo>
                  <a:cubicBezTo>
                    <a:pt x="143" y="109"/>
                    <a:pt x="135" y="147"/>
                    <a:pt x="109" y="172"/>
                  </a:cubicBezTo>
                  <a:cubicBezTo>
                    <a:pt x="107" y="174"/>
                    <a:pt x="107" y="176"/>
                    <a:pt x="108" y="178"/>
                  </a:cubicBezTo>
                  <a:cubicBezTo>
                    <a:pt x="112" y="189"/>
                    <a:pt x="112" y="189"/>
                    <a:pt x="112" y="189"/>
                  </a:cubicBezTo>
                  <a:cubicBezTo>
                    <a:pt x="113" y="190"/>
                    <a:pt x="114" y="191"/>
                    <a:pt x="116" y="192"/>
                  </a:cubicBezTo>
                  <a:cubicBezTo>
                    <a:pt x="117" y="192"/>
                    <a:pt x="117" y="192"/>
                    <a:pt x="117" y="192"/>
                  </a:cubicBezTo>
                  <a:cubicBezTo>
                    <a:pt x="119" y="192"/>
                    <a:pt x="120" y="191"/>
                    <a:pt x="121" y="190"/>
                  </a:cubicBezTo>
                  <a:cubicBezTo>
                    <a:pt x="155" y="159"/>
                    <a:pt x="166" y="110"/>
                    <a:pt x="148" y="68"/>
                  </a:cubicBezTo>
                  <a:cubicBezTo>
                    <a:pt x="136" y="42"/>
                    <a:pt x="115" y="21"/>
                    <a:pt x="88" y="1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8" name="Freeform 25">
              <a:extLst>
                <a:ext uri="{FF2B5EF4-FFF2-40B4-BE49-F238E27FC236}">
                  <a16:creationId xmlns:a16="http://schemas.microsoft.com/office/drawing/2014/main" id="{642D69A6-1D18-060D-707C-B31F4D4AD85A}"/>
                </a:ext>
              </a:extLst>
            </p:cNvPr>
            <p:cNvSpPr>
              <a:spLocks/>
            </p:cNvSpPr>
            <p:nvPr/>
          </p:nvSpPr>
          <p:spPr bwMode="auto">
            <a:xfrm>
              <a:off x="-1169987" y="8521701"/>
              <a:ext cx="163513" cy="184150"/>
            </a:xfrm>
            <a:custGeom>
              <a:avLst/>
              <a:gdLst>
                <a:gd name="T0" fmla="*/ 121 w 125"/>
                <a:gd name="T1" fmla="*/ 61 h 141"/>
                <a:gd name="T2" fmla="*/ 71 w 125"/>
                <a:gd name="T3" fmla="*/ 61 h 141"/>
                <a:gd name="T4" fmla="*/ 67 w 125"/>
                <a:gd name="T5" fmla="*/ 65 h 141"/>
                <a:gd name="T6" fmla="*/ 67 w 125"/>
                <a:gd name="T7" fmla="*/ 77 h 141"/>
                <a:gd name="T8" fmla="*/ 71 w 125"/>
                <a:gd name="T9" fmla="*/ 81 h 141"/>
                <a:gd name="T10" fmla="*/ 104 w 125"/>
                <a:gd name="T11" fmla="*/ 81 h 141"/>
                <a:gd name="T12" fmla="*/ 104 w 125"/>
                <a:gd name="T13" fmla="*/ 109 h 141"/>
                <a:gd name="T14" fmla="*/ 71 w 125"/>
                <a:gd name="T15" fmla="*/ 121 h 141"/>
                <a:gd name="T16" fmla="*/ 21 w 125"/>
                <a:gd name="T17" fmla="*/ 71 h 141"/>
                <a:gd name="T18" fmla="*/ 71 w 125"/>
                <a:gd name="T19" fmla="*/ 20 h 141"/>
                <a:gd name="T20" fmla="*/ 107 w 125"/>
                <a:gd name="T21" fmla="*/ 35 h 141"/>
                <a:gd name="T22" fmla="*/ 113 w 125"/>
                <a:gd name="T23" fmla="*/ 35 h 141"/>
                <a:gd name="T24" fmla="*/ 121 w 125"/>
                <a:gd name="T25" fmla="*/ 27 h 141"/>
                <a:gd name="T26" fmla="*/ 122 w 125"/>
                <a:gd name="T27" fmla="*/ 24 h 141"/>
                <a:gd name="T28" fmla="*/ 121 w 125"/>
                <a:gd name="T29" fmla="*/ 21 h 141"/>
                <a:gd name="T30" fmla="*/ 71 w 125"/>
                <a:gd name="T31" fmla="*/ 0 h 141"/>
                <a:gd name="T32" fmla="*/ 0 w 125"/>
                <a:gd name="T33" fmla="*/ 71 h 141"/>
                <a:gd name="T34" fmla="*/ 71 w 125"/>
                <a:gd name="T35" fmla="*/ 141 h 141"/>
                <a:gd name="T36" fmla="*/ 124 w 125"/>
                <a:gd name="T37" fmla="*/ 117 h 141"/>
                <a:gd name="T38" fmla="*/ 125 w 125"/>
                <a:gd name="T39" fmla="*/ 114 h 141"/>
                <a:gd name="T40" fmla="*/ 125 w 125"/>
                <a:gd name="T41" fmla="*/ 65 h 141"/>
                <a:gd name="T42" fmla="*/ 121 w 125"/>
                <a:gd name="T43" fmla="*/ 6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5" h="141">
                  <a:moveTo>
                    <a:pt x="121" y="61"/>
                  </a:moveTo>
                  <a:cubicBezTo>
                    <a:pt x="71" y="61"/>
                    <a:pt x="71" y="61"/>
                    <a:pt x="71" y="61"/>
                  </a:cubicBezTo>
                  <a:cubicBezTo>
                    <a:pt x="68" y="61"/>
                    <a:pt x="67" y="63"/>
                    <a:pt x="67" y="65"/>
                  </a:cubicBezTo>
                  <a:cubicBezTo>
                    <a:pt x="67" y="77"/>
                    <a:pt x="67" y="77"/>
                    <a:pt x="67" y="77"/>
                  </a:cubicBezTo>
                  <a:cubicBezTo>
                    <a:pt x="67" y="79"/>
                    <a:pt x="68" y="81"/>
                    <a:pt x="71" y="81"/>
                  </a:cubicBezTo>
                  <a:cubicBezTo>
                    <a:pt x="104" y="81"/>
                    <a:pt x="104" y="81"/>
                    <a:pt x="104" y="81"/>
                  </a:cubicBezTo>
                  <a:cubicBezTo>
                    <a:pt x="104" y="109"/>
                    <a:pt x="104" y="109"/>
                    <a:pt x="104" y="109"/>
                  </a:cubicBezTo>
                  <a:cubicBezTo>
                    <a:pt x="95" y="117"/>
                    <a:pt x="83" y="121"/>
                    <a:pt x="71" y="121"/>
                  </a:cubicBezTo>
                  <a:cubicBezTo>
                    <a:pt x="43" y="121"/>
                    <a:pt x="21" y="99"/>
                    <a:pt x="21" y="71"/>
                  </a:cubicBezTo>
                  <a:cubicBezTo>
                    <a:pt x="21" y="43"/>
                    <a:pt x="43" y="20"/>
                    <a:pt x="71" y="20"/>
                  </a:cubicBezTo>
                  <a:cubicBezTo>
                    <a:pt x="84" y="20"/>
                    <a:pt x="97" y="26"/>
                    <a:pt x="107" y="35"/>
                  </a:cubicBezTo>
                  <a:cubicBezTo>
                    <a:pt x="108" y="37"/>
                    <a:pt x="111" y="37"/>
                    <a:pt x="113" y="35"/>
                  </a:cubicBezTo>
                  <a:cubicBezTo>
                    <a:pt x="121" y="27"/>
                    <a:pt x="121" y="27"/>
                    <a:pt x="121" y="27"/>
                  </a:cubicBezTo>
                  <a:cubicBezTo>
                    <a:pt x="122" y="26"/>
                    <a:pt x="122" y="25"/>
                    <a:pt x="122" y="24"/>
                  </a:cubicBezTo>
                  <a:cubicBezTo>
                    <a:pt x="122" y="23"/>
                    <a:pt x="122" y="22"/>
                    <a:pt x="121" y="21"/>
                  </a:cubicBezTo>
                  <a:cubicBezTo>
                    <a:pt x="107" y="8"/>
                    <a:pt x="89" y="0"/>
                    <a:pt x="71" y="0"/>
                  </a:cubicBezTo>
                  <a:cubicBezTo>
                    <a:pt x="31" y="0"/>
                    <a:pt x="0" y="32"/>
                    <a:pt x="0" y="71"/>
                  </a:cubicBezTo>
                  <a:cubicBezTo>
                    <a:pt x="0" y="110"/>
                    <a:pt x="31" y="141"/>
                    <a:pt x="71" y="141"/>
                  </a:cubicBezTo>
                  <a:cubicBezTo>
                    <a:pt x="91" y="141"/>
                    <a:pt x="111" y="132"/>
                    <a:pt x="124" y="117"/>
                  </a:cubicBezTo>
                  <a:cubicBezTo>
                    <a:pt x="125" y="116"/>
                    <a:pt x="125" y="115"/>
                    <a:pt x="125" y="114"/>
                  </a:cubicBezTo>
                  <a:cubicBezTo>
                    <a:pt x="125" y="65"/>
                    <a:pt x="125" y="65"/>
                    <a:pt x="125" y="65"/>
                  </a:cubicBezTo>
                  <a:cubicBezTo>
                    <a:pt x="125" y="63"/>
                    <a:pt x="123" y="61"/>
                    <a:pt x="121" y="6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9" name="Freeform 26">
              <a:extLst>
                <a:ext uri="{FF2B5EF4-FFF2-40B4-BE49-F238E27FC236}">
                  <a16:creationId xmlns:a16="http://schemas.microsoft.com/office/drawing/2014/main" id="{079FDE8C-A78F-CEB5-5AB4-5DE7114CC1AD}"/>
                </a:ext>
              </a:extLst>
            </p:cNvPr>
            <p:cNvSpPr>
              <a:spLocks/>
            </p:cNvSpPr>
            <p:nvPr/>
          </p:nvSpPr>
          <p:spPr bwMode="auto">
            <a:xfrm>
              <a:off x="-1473200" y="8450263"/>
              <a:ext cx="34925" cy="33338"/>
            </a:xfrm>
            <a:custGeom>
              <a:avLst/>
              <a:gdLst>
                <a:gd name="T0" fmla="*/ 14 w 27"/>
                <a:gd name="T1" fmla="*/ 25 h 25"/>
                <a:gd name="T2" fmla="*/ 19 w 27"/>
                <a:gd name="T3" fmla="*/ 24 h 25"/>
                <a:gd name="T4" fmla="*/ 26 w 27"/>
                <a:gd name="T5" fmla="*/ 17 h 25"/>
                <a:gd name="T6" fmla="*/ 26 w 27"/>
                <a:gd name="T7" fmla="*/ 8 h 25"/>
                <a:gd name="T8" fmla="*/ 19 w 27"/>
                <a:gd name="T9" fmla="*/ 1 h 25"/>
                <a:gd name="T10" fmla="*/ 9 w 27"/>
                <a:gd name="T11" fmla="*/ 1 h 25"/>
                <a:gd name="T12" fmla="*/ 3 w 27"/>
                <a:gd name="T13" fmla="*/ 17 h 25"/>
                <a:gd name="T14" fmla="*/ 14 w 27"/>
                <a:gd name="T1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25">
                  <a:moveTo>
                    <a:pt x="14" y="25"/>
                  </a:moveTo>
                  <a:cubicBezTo>
                    <a:pt x="16" y="25"/>
                    <a:pt x="18" y="25"/>
                    <a:pt x="19" y="24"/>
                  </a:cubicBezTo>
                  <a:cubicBezTo>
                    <a:pt x="22" y="23"/>
                    <a:pt x="25" y="20"/>
                    <a:pt x="26" y="17"/>
                  </a:cubicBezTo>
                  <a:cubicBezTo>
                    <a:pt x="27" y="14"/>
                    <a:pt x="27" y="11"/>
                    <a:pt x="26" y="8"/>
                  </a:cubicBezTo>
                  <a:cubicBezTo>
                    <a:pt x="24" y="5"/>
                    <a:pt x="22" y="2"/>
                    <a:pt x="19" y="1"/>
                  </a:cubicBezTo>
                  <a:cubicBezTo>
                    <a:pt x="16" y="0"/>
                    <a:pt x="12" y="0"/>
                    <a:pt x="9" y="1"/>
                  </a:cubicBezTo>
                  <a:cubicBezTo>
                    <a:pt x="3" y="4"/>
                    <a:pt x="0" y="11"/>
                    <a:pt x="3" y="17"/>
                  </a:cubicBezTo>
                  <a:cubicBezTo>
                    <a:pt x="5" y="22"/>
                    <a:pt x="10" y="25"/>
                    <a:pt x="14" y="2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10" name="Freeform 27">
              <a:extLst>
                <a:ext uri="{FF2B5EF4-FFF2-40B4-BE49-F238E27FC236}">
                  <a16:creationId xmlns:a16="http://schemas.microsoft.com/office/drawing/2014/main" id="{11919086-F28B-614A-3C3A-AD40B3ECE02B}"/>
                </a:ext>
              </a:extLst>
            </p:cNvPr>
            <p:cNvSpPr>
              <a:spLocks/>
            </p:cNvSpPr>
            <p:nvPr/>
          </p:nvSpPr>
          <p:spPr bwMode="auto">
            <a:xfrm>
              <a:off x="-1335087" y="8764588"/>
              <a:ext cx="36513" cy="33338"/>
            </a:xfrm>
            <a:custGeom>
              <a:avLst/>
              <a:gdLst>
                <a:gd name="T0" fmla="*/ 25 w 28"/>
                <a:gd name="T1" fmla="*/ 9 h 26"/>
                <a:gd name="T2" fmla="*/ 9 w 28"/>
                <a:gd name="T3" fmla="*/ 3 h 26"/>
                <a:gd name="T4" fmla="*/ 2 w 28"/>
                <a:gd name="T5" fmla="*/ 19 h 26"/>
                <a:gd name="T6" fmla="*/ 14 w 28"/>
                <a:gd name="T7" fmla="*/ 26 h 26"/>
                <a:gd name="T8" fmla="*/ 19 w 28"/>
                <a:gd name="T9" fmla="*/ 25 h 26"/>
                <a:gd name="T10" fmla="*/ 25 w 28"/>
                <a:gd name="T11" fmla="*/ 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6">
                  <a:moveTo>
                    <a:pt x="25" y="9"/>
                  </a:moveTo>
                  <a:cubicBezTo>
                    <a:pt x="22" y="3"/>
                    <a:pt x="15" y="0"/>
                    <a:pt x="9" y="3"/>
                  </a:cubicBezTo>
                  <a:cubicBezTo>
                    <a:pt x="3" y="5"/>
                    <a:pt x="0" y="13"/>
                    <a:pt x="2" y="19"/>
                  </a:cubicBezTo>
                  <a:cubicBezTo>
                    <a:pt x="4" y="24"/>
                    <a:pt x="9" y="26"/>
                    <a:pt x="14" y="26"/>
                  </a:cubicBezTo>
                  <a:cubicBezTo>
                    <a:pt x="15" y="26"/>
                    <a:pt x="17" y="26"/>
                    <a:pt x="19" y="25"/>
                  </a:cubicBezTo>
                  <a:cubicBezTo>
                    <a:pt x="25" y="23"/>
                    <a:pt x="28" y="15"/>
                    <a:pt x="25" y="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11" name="Freeform 28">
              <a:extLst>
                <a:ext uri="{FF2B5EF4-FFF2-40B4-BE49-F238E27FC236}">
                  <a16:creationId xmlns:a16="http://schemas.microsoft.com/office/drawing/2014/main" id="{BA1C09A1-B507-D8EA-D597-80EBE09C508E}"/>
                </a:ext>
              </a:extLst>
            </p:cNvPr>
            <p:cNvSpPr>
              <a:spLocks/>
            </p:cNvSpPr>
            <p:nvPr/>
          </p:nvSpPr>
          <p:spPr bwMode="auto">
            <a:xfrm>
              <a:off x="-1538288" y="8518526"/>
              <a:ext cx="219075" cy="246063"/>
            </a:xfrm>
            <a:custGeom>
              <a:avLst/>
              <a:gdLst>
                <a:gd name="T0" fmla="*/ 165 w 168"/>
                <a:gd name="T1" fmla="*/ 166 h 189"/>
                <a:gd name="T2" fmla="*/ 132 w 168"/>
                <a:gd name="T3" fmla="*/ 90 h 189"/>
                <a:gd name="T4" fmla="*/ 125 w 168"/>
                <a:gd name="T5" fmla="*/ 87 h 189"/>
                <a:gd name="T6" fmla="*/ 116 w 168"/>
                <a:gd name="T7" fmla="*/ 91 h 189"/>
                <a:gd name="T8" fmla="*/ 113 w 168"/>
                <a:gd name="T9" fmla="*/ 94 h 189"/>
                <a:gd name="T10" fmla="*/ 113 w 168"/>
                <a:gd name="T11" fmla="*/ 99 h 189"/>
                <a:gd name="T12" fmla="*/ 141 w 168"/>
                <a:gd name="T13" fmla="*/ 164 h 189"/>
                <a:gd name="T14" fmla="*/ 38 w 168"/>
                <a:gd name="T15" fmla="*/ 116 h 189"/>
                <a:gd name="T16" fmla="*/ 57 w 168"/>
                <a:gd name="T17" fmla="*/ 20 h 189"/>
                <a:gd name="T18" fmla="*/ 58 w 168"/>
                <a:gd name="T19" fmla="*/ 14 h 189"/>
                <a:gd name="T20" fmla="*/ 54 w 168"/>
                <a:gd name="T21" fmla="*/ 4 h 189"/>
                <a:gd name="T22" fmla="*/ 50 w 168"/>
                <a:gd name="T23" fmla="*/ 1 h 189"/>
                <a:gd name="T24" fmla="*/ 45 w 168"/>
                <a:gd name="T25" fmla="*/ 2 h 189"/>
                <a:gd name="T26" fmla="*/ 19 w 168"/>
                <a:gd name="T27" fmla="*/ 125 h 189"/>
                <a:gd name="T28" fmla="*/ 117 w 168"/>
                <a:gd name="T29" fmla="*/ 189 h 189"/>
                <a:gd name="T30" fmla="*/ 160 w 168"/>
                <a:gd name="T31" fmla="*/ 180 h 189"/>
                <a:gd name="T32" fmla="*/ 165 w 168"/>
                <a:gd name="T33" fmla="*/ 166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8" h="189">
                  <a:moveTo>
                    <a:pt x="165" y="166"/>
                  </a:moveTo>
                  <a:cubicBezTo>
                    <a:pt x="132" y="90"/>
                    <a:pt x="132" y="90"/>
                    <a:pt x="132" y="90"/>
                  </a:cubicBezTo>
                  <a:cubicBezTo>
                    <a:pt x="131" y="87"/>
                    <a:pt x="128" y="86"/>
                    <a:pt x="125" y="87"/>
                  </a:cubicBezTo>
                  <a:cubicBezTo>
                    <a:pt x="116" y="91"/>
                    <a:pt x="116" y="91"/>
                    <a:pt x="116" y="91"/>
                  </a:cubicBezTo>
                  <a:cubicBezTo>
                    <a:pt x="114" y="92"/>
                    <a:pt x="113" y="93"/>
                    <a:pt x="113" y="94"/>
                  </a:cubicBezTo>
                  <a:cubicBezTo>
                    <a:pt x="112" y="96"/>
                    <a:pt x="112" y="97"/>
                    <a:pt x="113" y="99"/>
                  </a:cubicBezTo>
                  <a:cubicBezTo>
                    <a:pt x="141" y="164"/>
                    <a:pt x="141" y="164"/>
                    <a:pt x="141" y="164"/>
                  </a:cubicBezTo>
                  <a:cubicBezTo>
                    <a:pt x="100" y="177"/>
                    <a:pt x="55" y="156"/>
                    <a:pt x="38" y="116"/>
                  </a:cubicBezTo>
                  <a:cubicBezTo>
                    <a:pt x="24" y="84"/>
                    <a:pt x="31" y="45"/>
                    <a:pt x="57" y="20"/>
                  </a:cubicBezTo>
                  <a:cubicBezTo>
                    <a:pt x="59" y="19"/>
                    <a:pt x="59" y="16"/>
                    <a:pt x="58" y="14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3" y="2"/>
                    <a:pt x="52" y="1"/>
                    <a:pt x="50" y="1"/>
                  </a:cubicBezTo>
                  <a:cubicBezTo>
                    <a:pt x="48" y="0"/>
                    <a:pt x="46" y="1"/>
                    <a:pt x="45" y="2"/>
                  </a:cubicBezTo>
                  <a:cubicBezTo>
                    <a:pt x="11" y="33"/>
                    <a:pt x="0" y="82"/>
                    <a:pt x="19" y="125"/>
                  </a:cubicBezTo>
                  <a:cubicBezTo>
                    <a:pt x="36" y="165"/>
                    <a:pt x="76" y="189"/>
                    <a:pt x="117" y="189"/>
                  </a:cubicBezTo>
                  <a:cubicBezTo>
                    <a:pt x="131" y="189"/>
                    <a:pt x="146" y="186"/>
                    <a:pt x="160" y="180"/>
                  </a:cubicBezTo>
                  <a:cubicBezTo>
                    <a:pt x="165" y="178"/>
                    <a:pt x="168" y="172"/>
                    <a:pt x="165" y="16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12" name="Freeform 29">
              <a:extLst>
                <a:ext uri="{FF2B5EF4-FFF2-40B4-BE49-F238E27FC236}">
                  <a16:creationId xmlns:a16="http://schemas.microsoft.com/office/drawing/2014/main" id="{8900D39F-9B17-B48A-16A6-6EBF42B1FFC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933450" y="8559801"/>
              <a:ext cx="149225" cy="146050"/>
            </a:xfrm>
            <a:custGeom>
              <a:avLst/>
              <a:gdLst>
                <a:gd name="T0" fmla="*/ 57 w 114"/>
                <a:gd name="T1" fmla="*/ 0 h 112"/>
                <a:gd name="T2" fmla="*/ 0 w 114"/>
                <a:gd name="T3" fmla="*/ 56 h 112"/>
                <a:gd name="T4" fmla="*/ 57 w 114"/>
                <a:gd name="T5" fmla="*/ 112 h 112"/>
                <a:gd name="T6" fmla="*/ 114 w 114"/>
                <a:gd name="T7" fmla="*/ 56 h 112"/>
                <a:gd name="T8" fmla="*/ 57 w 114"/>
                <a:gd name="T9" fmla="*/ 0 h 112"/>
                <a:gd name="T10" fmla="*/ 57 w 114"/>
                <a:gd name="T11" fmla="*/ 92 h 112"/>
                <a:gd name="T12" fmla="*/ 21 w 114"/>
                <a:gd name="T13" fmla="*/ 56 h 112"/>
                <a:gd name="T14" fmla="*/ 57 w 114"/>
                <a:gd name="T15" fmla="*/ 20 h 112"/>
                <a:gd name="T16" fmla="*/ 92 w 114"/>
                <a:gd name="T17" fmla="*/ 56 h 112"/>
                <a:gd name="T18" fmla="*/ 57 w 114"/>
                <a:gd name="T19" fmla="*/ 9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4" h="112">
                  <a:moveTo>
                    <a:pt x="57" y="0"/>
                  </a:moveTo>
                  <a:cubicBezTo>
                    <a:pt x="25" y="0"/>
                    <a:pt x="0" y="25"/>
                    <a:pt x="0" y="56"/>
                  </a:cubicBezTo>
                  <a:cubicBezTo>
                    <a:pt x="0" y="87"/>
                    <a:pt x="25" y="112"/>
                    <a:pt x="57" y="112"/>
                  </a:cubicBezTo>
                  <a:cubicBezTo>
                    <a:pt x="88" y="112"/>
                    <a:pt x="114" y="87"/>
                    <a:pt x="114" y="56"/>
                  </a:cubicBezTo>
                  <a:cubicBezTo>
                    <a:pt x="114" y="25"/>
                    <a:pt x="88" y="0"/>
                    <a:pt x="57" y="0"/>
                  </a:cubicBezTo>
                  <a:close/>
                  <a:moveTo>
                    <a:pt x="57" y="92"/>
                  </a:moveTo>
                  <a:cubicBezTo>
                    <a:pt x="37" y="92"/>
                    <a:pt x="21" y="76"/>
                    <a:pt x="21" y="56"/>
                  </a:cubicBezTo>
                  <a:cubicBezTo>
                    <a:pt x="21" y="36"/>
                    <a:pt x="37" y="20"/>
                    <a:pt x="57" y="20"/>
                  </a:cubicBezTo>
                  <a:cubicBezTo>
                    <a:pt x="76" y="20"/>
                    <a:pt x="92" y="36"/>
                    <a:pt x="92" y="56"/>
                  </a:cubicBezTo>
                  <a:cubicBezTo>
                    <a:pt x="92" y="76"/>
                    <a:pt x="77" y="92"/>
                    <a:pt x="57" y="9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34" name="Freeform 30">
              <a:extLst>
                <a:ext uri="{FF2B5EF4-FFF2-40B4-BE49-F238E27FC236}">
                  <a16:creationId xmlns:a16="http://schemas.microsoft.com/office/drawing/2014/main" id="{6EB006C3-4074-2886-6904-9E3FA28DC0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71475" y="8526463"/>
              <a:ext cx="152400" cy="174625"/>
            </a:xfrm>
            <a:custGeom>
              <a:avLst/>
              <a:gdLst>
                <a:gd name="T0" fmla="*/ 48 w 116"/>
                <a:gd name="T1" fmla="*/ 0 h 135"/>
                <a:gd name="T2" fmla="*/ 5 w 116"/>
                <a:gd name="T3" fmla="*/ 0 h 135"/>
                <a:gd name="T4" fmla="*/ 0 w 116"/>
                <a:gd name="T5" fmla="*/ 4 h 135"/>
                <a:gd name="T6" fmla="*/ 0 w 116"/>
                <a:gd name="T7" fmla="*/ 131 h 135"/>
                <a:gd name="T8" fmla="*/ 5 w 116"/>
                <a:gd name="T9" fmla="*/ 135 h 135"/>
                <a:gd name="T10" fmla="*/ 48 w 116"/>
                <a:gd name="T11" fmla="*/ 135 h 135"/>
                <a:gd name="T12" fmla="*/ 116 w 116"/>
                <a:gd name="T13" fmla="*/ 68 h 135"/>
                <a:gd name="T14" fmla="*/ 48 w 116"/>
                <a:gd name="T15" fmla="*/ 0 h 135"/>
                <a:gd name="T16" fmla="*/ 48 w 116"/>
                <a:gd name="T17" fmla="*/ 115 h 135"/>
                <a:gd name="T18" fmla="*/ 21 w 116"/>
                <a:gd name="T19" fmla="*/ 115 h 135"/>
                <a:gd name="T20" fmla="*/ 21 w 116"/>
                <a:gd name="T21" fmla="*/ 20 h 135"/>
                <a:gd name="T22" fmla="*/ 48 w 116"/>
                <a:gd name="T23" fmla="*/ 20 h 135"/>
                <a:gd name="T24" fmla="*/ 95 w 116"/>
                <a:gd name="T25" fmla="*/ 68 h 135"/>
                <a:gd name="T26" fmla="*/ 48 w 116"/>
                <a:gd name="T27" fmla="*/ 11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6" h="135">
                  <a:moveTo>
                    <a:pt x="48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4"/>
                    <a:pt x="2" y="135"/>
                    <a:pt x="5" y="135"/>
                  </a:cubicBezTo>
                  <a:cubicBezTo>
                    <a:pt x="48" y="135"/>
                    <a:pt x="48" y="135"/>
                    <a:pt x="48" y="135"/>
                  </a:cubicBezTo>
                  <a:cubicBezTo>
                    <a:pt x="85" y="135"/>
                    <a:pt x="116" y="105"/>
                    <a:pt x="116" y="68"/>
                  </a:cubicBezTo>
                  <a:cubicBezTo>
                    <a:pt x="116" y="30"/>
                    <a:pt x="85" y="0"/>
                    <a:pt x="48" y="0"/>
                  </a:cubicBezTo>
                  <a:close/>
                  <a:moveTo>
                    <a:pt x="48" y="115"/>
                  </a:moveTo>
                  <a:cubicBezTo>
                    <a:pt x="21" y="115"/>
                    <a:pt x="21" y="115"/>
                    <a:pt x="21" y="115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48" y="20"/>
                    <a:pt x="48" y="20"/>
                    <a:pt x="48" y="20"/>
                  </a:cubicBezTo>
                  <a:cubicBezTo>
                    <a:pt x="74" y="20"/>
                    <a:pt x="95" y="41"/>
                    <a:pt x="95" y="68"/>
                  </a:cubicBezTo>
                  <a:cubicBezTo>
                    <a:pt x="95" y="94"/>
                    <a:pt x="74" y="115"/>
                    <a:pt x="48" y="11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35" name="Freeform 31">
              <a:extLst>
                <a:ext uri="{FF2B5EF4-FFF2-40B4-BE49-F238E27FC236}">
                  <a16:creationId xmlns:a16="http://schemas.microsoft.com/office/drawing/2014/main" id="{E0B17E7E-0DC6-7CE1-C5A6-6507D6C0FAED}"/>
                </a:ext>
              </a:extLst>
            </p:cNvPr>
            <p:cNvSpPr>
              <a:spLocks/>
            </p:cNvSpPr>
            <p:nvPr/>
          </p:nvSpPr>
          <p:spPr bwMode="auto">
            <a:xfrm>
              <a:off x="-423862" y="8526463"/>
              <a:ext cx="26988" cy="174625"/>
            </a:xfrm>
            <a:custGeom>
              <a:avLst/>
              <a:gdLst>
                <a:gd name="T0" fmla="*/ 17 w 21"/>
                <a:gd name="T1" fmla="*/ 0 h 135"/>
                <a:gd name="T2" fmla="*/ 4 w 21"/>
                <a:gd name="T3" fmla="*/ 0 h 135"/>
                <a:gd name="T4" fmla="*/ 0 w 21"/>
                <a:gd name="T5" fmla="*/ 4 h 135"/>
                <a:gd name="T6" fmla="*/ 0 w 21"/>
                <a:gd name="T7" fmla="*/ 131 h 135"/>
                <a:gd name="T8" fmla="*/ 4 w 21"/>
                <a:gd name="T9" fmla="*/ 135 h 135"/>
                <a:gd name="T10" fmla="*/ 17 w 21"/>
                <a:gd name="T11" fmla="*/ 135 h 135"/>
                <a:gd name="T12" fmla="*/ 21 w 21"/>
                <a:gd name="T13" fmla="*/ 131 h 135"/>
                <a:gd name="T14" fmla="*/ 21 w 21"/>
                <a:gd name="T15" fmla="*/ 4 h 135"/>
                <a:gd name="T16" fmla="*/ 17 w 21"/>
                <a:gd name="T1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35">
                  <a:moveTo>
                    <a:pt x="17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4"/>
                    <a:pt x="2" y="135"/>
                    <a:pt x="4" y="135"/>
                  </a:cubicBezTo>
                  <a:cubicBezTo>
                    <a:pt x="17" y="135"/>
                    <a:pt x="17" y="135"/>
                    <a:pt x="17" y="135"/>
                  </a:cubicBezTo>
                  <a:cubicBezTo>
                    <a:pt x="19" y="135"/>
                    <a:pt x="21" y="134"/>
                    <a:pt x="21" y="131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2"/>
                    <a:pt x="19" y="0"/>
                    <a:pt x="17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36" name="Freeform 32">
              <a:extLst>
                <a:ext uri="{FF2B5EF4-FFF2-40B4-BE49-F238E27FC236}">
                  <a16:creationId xmlns:a16="http://schemas.microsoft.com/office/drawing/2014/main" id="{CFE5C2B6-06D2-83F5-07CB-BCF5F3135837}"/>
                </a:ext>
              </a:extLst>
            </p:cNvPr>
            <p:cNvSpPr>
              <a:spLocks/>
            </p:cNvSpPr>
            <p:nvPr/>
          </p:nvSpPr>
          <p:spPr bwMode="auto">
            <a:xfrm>
              <a:off x="-36512" y="8534401"/>
              <a:ext cx="71438" cy="171450"/>
            </a:xfrm>
            <a:custGeom>
              <a:avLst/>
              <a:gdLst>
                <a:gd name="T0" fmla="*/ 50 w 55"/>
                <a:gd name="T1" fmla="*/ 112 h 131"/>
                <a:gd name="T2" fmla="*/ 47 w 55"/>
                <a:gd name="T3" fmla="*/ 109 h 131"/>
                <a:gd name="T4" fmla="*/ 44 w 55"/>
                <a:gd name="T5" fmla="*/ 110 h 131"/>
                <a:gd name="T6" fmla="*/ 39 w 55"/>
                <a:gd name="T7" fmla="*/ 111 h 131"/>
                <a:gd name="T8" fmla="*/ 32 w 55"/>
                <a:gd name="T9" fmla="*/ 105 h 131"/>
                <a:gd name="T10" fmla="*/ 32 w 55"/>
                <a:gd name="T11" fmla="*/ 42 h 131"/>
                <a:gd name="T12" fmla="*/ 49 w 55"/>
                <a:gd name="T13" fmla="*/ 42 h 131"/>
                <a:gd name="T14" fmla="*/ 53 w 55"/>
                <a:gd name="T15" fmla="*/ 38 h 131"/>
                <a:gd name="T16" fmla="*/ 53 w 55"/>
                <a:gd name="T17" fmla="*/ 26 h 131"/>
                <a:gd name="T18" fmla="*/ 49 w 55"/>
                <a:gd name="T19" fmla="*/ 22 h 131"/>
                <a:gd name="T20" fmla="*/ 32 w 55"/>
                <a:gd name="T21" fmla="*/ 22 h 131"/>
                <a:gd name="T22" fmla="*/ 32 w 55"/>
                <a:gd name="T23" fmla="*/ 4 h 131"/>
                <a:gd name="T24" fmla="*/ 28 w 55"/>
                <a:gd name="T25" fmla="*/ 0 h 131"/>
                <a:gd name="T26" fmla="*/ 16 w 55"/>
                <a:gd name="T27" fmla="*/ 0 h 131"/>
                <a:gd name="T28" fmla="*/ 12 w 55"/>
                <a:gd name="T29" fmla="*/ 4 h 131"/>
                <a:gd name="T30" fmla="*/ 12 w 55"/>
                <a:gd name="T31" fmla="*/ 22 h 131"/>
                <a:gd name="T32" fmla="*/ 4 w 55"/>
                <a:gd name="T33" fmla="*/ 22 h 131"/>
                <a:gd name="T34" fmla="*/ 0 w 55"/>
                <a:gd name="T35" fmla="*/ 26 h 131"/>
                <a:gd name="T36" fmla="*/ 0 w 55"/>
                <a:gd name="T37" fmla="*/ 38 h 131"/>
                <a:gd name="T38" fmla="*/ 4 w 55"/>
                <a:gd name="T39" fmla="*/ 42 h 131"/>
                <a:gd name="T40" fmla="*/ 12 w 55"/>
                <a:gd name="T41" fmla="*/ 42 h 131"/>
                <a:gd name="T42" fmla="*/ 12 w 55"/>
                <a:gd name="T43" fmla="*/ 106 h 131"/>
                <a:gd name="T44" fmla="*/ 39 w 55"/>
                <a:gd name="T45" fmla="*/ 131 h 131"/>
                <a:gd name="T46" fmla="*/ 53 w 55"/>
                <a:gd name="T47" fmla="*/ 127 h 131"/>
                <a:gd name="T48" fmla="*/ 54 w 55"/>
                <a:gd name="T49" fmla="*/ 122 h 131"/>
                <a:gd name="T50" fmla="*/ 50 w 55"/>
                <a:gd name="T51" fmla="*/ 11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5" h="131">
                  <a:moveTo>
                    <a:pt x="50" y="112"/>
                  </a:moveTo>
                  <a:cubicBezTo>
                    <a:pt x="50" y="110"/>
                    <a:pt x="49" y="109"/>
                    <a:pt x="47" y="109"/>
                  </a:cubicBezTo>
                  <a:cubicBezTo>
                    <a:pt x="46" y="109"/>
                    <a:pt x="45" y="109"/>
                    <a:pt x="44" y="110"/>
                  </a:cubicBezTo>
                  <a:cubicBezTo>
                    <a:pt x="42" y="111"/>
                    <a:pt x="41" y="111"/>
                    <a:pt x="39" y="111"/>
                  </a:cubicBezTo>
                  <a:cubicBezTo>
                    <a:pt x="34" y="111"/>
                    <a:pt x="32" y="110"/>
                    <a:pt x="32" y="105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49" y="42"/>
                    <a:pt x="49" y="42"/>
                    <a:pt x="49" y="42"/>
                  </a:cubicBezTo>
                  <a:cubicBezTo>
                    <a:pt x="51" y="42"/>
                    <a:pt x="53" y="40"/>
                    <a:pt x="53" y="38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3" y="24"/>
                    <a:pt x="51" y="22"/>
                    <a:pt x="49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2"/>
                    <a:pt x="31" y="0"/>
                    <a:pt x="28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3" y="0"/>
                    <a:pt x="12" y="2"/>
                    <a:pt x="12" y="4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2" y="22"/>
                    <a:pt x="0" y="24"/>
                    <a:pt x="0" y="26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40"/>
                    <a:pt x="2" y="42"/>
                    <a:pt x="4" y="42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12" y="106"/>
                    <a:pt x="12" y="106"/>
                    <a:pt x="12" y="106"/>
                  </a:cubicBezTo>
                  <a:cubicBezTo>
                    <a:pt x="12" y="121"/>
                    <a:pt x="23" y="131"/>
                    <a:pt x="39" y="131"/>
                  </a:cubicBezTo>
                  <a:cubicBezTo>
                    <a:pt x="43" y="131"/>
                    <a:pt x="48" y="130"/>
                    <a:pt x="53" y="127"/>
                  </a:cubicBezTo>
                  <a:cubicBezTo>
                    <a:pt x="54" y="126"/>
                    <a:pt x="55" y="124"/>
                    <a:pt x="54" y="122"/>
                  </a:cubicBezTo>
                  <a:lnTo>
                    <a:pt x="50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37" name="Freeform 33">
              <a:extLst>
                <a:ext uri="{FF2B5EF4-FFF2-40B4-BE49-F238E27FC236}">
                  <a16:creationId xmlns:a16="http://schemas.microsoft.com/office/drawing/2014/main" id="{8FB1B7CA-83EF-6153-E55A-7F529933F8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788" y="8669338"/>
              <a:ext cx="34925" cy="33338"/>
            </a:xfrm>
            <a:custGeom>
              <a:avLst/>
              <a:gdLst>
                <a:gd name="T0" fmla="*/ 24 w 26"/>
                <a:gd name="T1" fmla="*/ 9 h 26"/>
                <a:gd name="T2" fmla="*/ 7 w 26"/>
                <a:gd name="T3" fmla="*/ 2 h 26"/>
                <a:gd name="T4" fmla="*/ 1 w 26"/>
                <a:gd name="T5" fmla="*/ 9 h 26"/>
                <a:gd name="T6" fmla="*/ 1 w 26"/>
                <a:gd name="T7" fmla="*/ 19 h 26"/>
                <a:gd name="T8" fmla="*/ 8 w 26"/>
                <a:gd name="T9" fmla="*/ 25 h 26"/>
                <a:gd name="T10" fmla="*/ 12 w 26"/>
                <a:gd name="T11" fmla="*/ 26 h 26"/>
                <a:gd name="T12" fmla="*/ 17 w 26"/>
                <a:gd name="T13" fmla="*/ 25 h 26"/>
                <a:gd name="T14" fmla="*/ 24 w 26"/>
                <a:gd name="T15" fmla="*/ 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" h="26">
                  <a:moveTo>
                    <a:pt x="24" y="9"/>
                  </a:moveTo>
                  <a:cubicBezTo>
                    <a:pt x="21" y="3"/>
                    <a:pt x="14" y="0"/>
                    <a:pt x="7" y="2"/>
                  </a:cubicBezTo>
                  <a:cubicBezTo>
                    <a:pt x="4" y="4"/>
                    <a:pt x="2" y="6"/>
                    <a:pt x="1" y="9"/>
                  </a:cubicBezTo>
                  <a:cubicBezTo>
                    <a:pt x="0" y="12"/>
                    <a:pt x="0" y="16"/>
                    <a:pt x="1" y="19"/>
                  </a:cubicBezTo>
                  <a:cubicBezTo>
                    <a:pt x="2" y="22"/>
                    <a:pt x="5" y="24"/>
                    <a:pt x="8" y="25"/>
                  </a:cubicBezTo>
                  <a:cubicBezTo>
                    <a:pt x="9" y="26"/>
                    <a:pt x="11" y="26"/>
                    <a:pt x="12" y="26"/>
                  </a:cubicBezTo>
                  <a:cubicBezTo>
                    <a:pt x="14" y="26"/>
                    <a:pt x="16" y="26"/>
                    <a:pt x="17" y="25"/>
                  </a:cubicBezTo>
                  <a:cubicBezTo>
                    <a:pt x="24" y="22"/>
                    <a:pt x="26" y="15"/>
                    <a:pt x="24" y="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38" name="Freeform 34">
              <a:extLst>
                <a:ext uri="{FF2B5EF4-FFF2-40B4-BE49-F238E27FC236}">
                  <a16:creationId xmlns:a16="http://schemas.microsoft.com/office/drawing/2014/main" id="{F815FCFA-D69E-1C8F-BCFB-052CCB46619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763587" y="8526463"/>
              <a:ext cx="149225" cy="179388"/>
            </a:xfrm>
            <a:custGeom>
              <a:avLst/>
              <a:gdLst>
                <a:gd name="T0" fmla="*/ 59 w 114"/>
                <a:gd name="T1" fmla="*/ 26 h 138"/>
                <a:gd name="T2" fmla="*/ 21 w 114"/>
                <a:gd name="T3" fmla="*/ 42 h 138"/>
                <a:gd name="T4" fmla="*/ 21 w 114"/>
                <a:gd name="T5" fmla="*/ 4 h 138"/>
                <a:gd name="T6" fmla="*/ 17 w 114"/>
                <a:gd name="T7" fmla="*/ 0 h 138"/>
                <a:gd name="T8" fmla="*/ 5 w 114"/>
                <a:gd name="T9" fmla="*/ 0 h 138"/>
                <a:gd name="T10" fmla="*/ 0 w 114"/>
                <a:gd name="T11" fmla="*/ 4 h 138"/>
                <a:gd name="T12" fmla="*/ 0 w 114"/>
                <a:gd name="T13" fmla="*/ 131 h 138"/>
                <a:gd name="T14" fmla="*/ 5 w 114"/>
                <a:gd name="T15" fmla="*/ 135 h 138"/>
                <a:gd name="T16" fmla="*/ 17 w 114"/>
                <a:gd name="T17" fmla="*/ 135 h 138"/>
                <a:gd name="T18" fmla="*/ 21 w 114"/>
                <a:gd name="T19" fmla="*/ 131 h 138"/>
                <a:gd name="T20" fmla="*/ 21 w 114"/>
                <a:gd name="T21" fmla="*/ 123 h 138"/>
                <a:gd name="T22" fmla="*/ 59 w 114"/>
                <a:gd name="T23" fmla="*/ 138 h 138"/>
                <a:gd name="T24" fmla="*/ 114 w 114"/>
                <a:gd name="T25" fmla="*/ 82 h 138"/>
                <a:gd name="T26" fmla="*/ 59 w 114"/>
                <a:gd name="T27" fmla="*/ 26 h 138"/>
                <a:gd name="T28" fmla="*/ 57 w 114"/>
                <a:gd name="T29" fmla="*/ 118 h 138"/>
                <a:gd name="T30" fmla="*/ 21 w 114"/>
                <a:gd name="T31" fmla="*/ 82 h 138"/>
                <a:gd name="T32" fmla="*/ 57 w 114"/>
                <a:gd name="T33" fmla="*/ 46 h 138"/>
                <a:gd name="T34" fmla="*/ 93 w 114"/>
                <a:gd name="T35" fmla="*/ 82 h 138"/>
                <a:gd name="T36" fmla="*/ 57 w 114"/>
                <a:gd name="T37" fmla="*/ 11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4" h="138">
                  <a:moveTo>
                    <a:pt x="59" y="26"/>
                  </a:moveTo>
                  <a:cubicBezTo>
                    <a:pt x="41" y="26"/>
                    <a:pt x="29" y="34"/>
                    <a:pt x="21" y="42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2"/>
                    <a:pt x="19" y="0"/>
                    <a:pt x="17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4"/>
                    <a:pt x="2" y="135"/>
                    <a:pt x="5" y="135"/>
                  </a:cubicBezTo>
                  <a:cubicBezTo>
                    <a:pt x="17" y="135"/>
                    <a:pt x="17" y="135"/>
                    <a:pt x="17" y="135"/>
                  </a:cubicBezTo>
                  <a:cubicBezTo>
                    <a:pt x="19" y="135"/>
                    <a:pt x="21" y="134"/>
                    <a:pt x="21" y="131"/>
                  </a:cubicBezTo>
                  <a:cubicBezTo>
                    <a:pt x="21" y="123"/>
                    <a:pt x="21" y="123"/>
                    <a:pt x="21" y="123"/>
                  </a:cubicBezTo>
                  <a:cubicBezTo>
                    <a:pt x="29" y="131"/>
                    <a:pt x="41" y="138"/>
                    <a:pt x="59" y="138"/>
                  </a:cubicBezTo>
                  <a:cubicBezTo>
                    <a:pt x="90" y="138"/>
                    <a:pt x="114" y="114"/>
                    <a:pt x="114" y="82"/>
                  </a:cubicBezTo>
                  <a:cubicBezTo>
                    <a:pt x="114" y="51"/>
                    <a:pt x="90" y="26"/>
                    <a:pt x="59" y="26"/>
                  </a:cubicBezTo>
                  <a:close/>
                  <a:moveTo>
                    <a:pt x="57" y="118"/>
                  </a:moveTo>
                  <a:cubicBezTo>
                    <a:pt x="37" y="118"/>
                    <a:pt x="21" y="102"/>
                    <a:pt x="21" y="82"/>
                  </a:cubicBezTo>
                  <a:cubicBezTo>
                    <a:pt x="21" y="62"/>
                    <a:pt x="37" y="46"/>
                    <a:pt x="57" y="46"/>
                  </a:cubicBezTo>
                  <a:cubicBezTo>
                    <a:pt x="77" y="46"/>
                    <a:pt x="93" y="62"/>
                    <a:pt x="93" y="82"/>
                  </a:cubicBezTo>
                  <a:cubicBezTo>
                    <a:pt x="93" y="102"/>
                    <a:pt x="77" y="118"/>
                    <a:pt x="57" y="11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39" name="Freeform 35">
              <a:extLst>
                <a:ext uri="{FF2B5EF4-FFF2-40B4-BE49-F238E27FC236}">
                  <a16:creationId xmlns:a16="http://schemas.microsoft.com/office/drawing/2014/main" id="{02B8ACF5-33BA-94C9-18D9-351A1C5922C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275" y="8559801"/>
              <a:ext cx="147638" cy="146050"/>
            </a:xfrm>
            <a:custGeom>
              <a:avLst/>
              <a:gdLst>
                <a:gd name="T0" fmla="*/ 110 w 114"/>
                <a:gd name="T1" fmla="*/ 3 h 112"/>
                <a:gd name="T2" fmla="*/ 97 w 114"/>
                <a:gd name="T3" fmla="*/ 3 h 112"/>
                <a:gd name="T4" fmla="*/ 93 w 114"/>
                <a:gd name="T5" fmla="*/ 7 h 112"/>
                <a:gd name="T6" fmla="*/ 93 w 114"/>
                <a:gd name="T7" fmla="*/ 16 h 112"/>
                <a:gd name="T8" fmla="*/ 56 w 114"/>
                <a:gd name="T9" fmla="*/ 0 h 112"/>
                <a:gd name="T10" fmla="*/ 0 w 114"/>
                <a:gd name="T11" fmla="*/ 56 h 112"/>
                <a:gd name="T12" fmla="*/ 56 w 114"/>
                <a:gd name="T13" fmla="*/ 112 h 112"/>
                <a:gd name="T14" fmla="*/ 93 w 114"/>
                <a:gd name="T15" fmla="*/ 97 h 112"/>
                <a:gd name="T16" fmla="*/ 93 w 114"/>
                <a:gd name="T17" fmla="*/ 105 h 112"/>
                <a:gd name="T18" fmla="*/ 97 w 114"/>
                <a:gd name="T19" fmla="*/ 109 h 112"/>
                <a:gd name="T20" fmla="*/ 110 w 114"/>
                <a:gd name="T21" fmla="*/ 109 h 112"/>
                <a:gd name="T22" fmla="*/ 114 w 114"/>
                <a:gd name="T23" fmla="*/ 105 h 112"/>
                <a:gd name="T24" fmla="*/ 114 w 114"/>
                <a:gd name="T25" fmla="*/ 7 h 112"/>
                <a:gd name="T26" fmla="*/ 110 w 114"/>
                <a:gd name="T27" fmla="*/ 3 h 112"/>
                <a:gd name="T28" fmla="*/ 57 w 114"/>
                <a:gd name="T29" fmla="*/ 92 h 112"/>
                <a:gd name="T30" fmla="*/ 21 w 114"/>
                <a:gd name="T31" fmla="*/ 56 h 112"/>
                <a:gd name="T32" fmla="*/ 57 w 114"/>
                <a:gd name="T33" fmla="*/ 20 h 112"/>
                <a:gd name="T34" fmla="*/ 93 w 114"/>
                <a:gd name="T35" fmla="*/ 56 h 112"/>
                <a:gd name="T36" fmla="*/ 57 w 114"/>
                <a:gd name="T37" fmla="*/ 9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4" h="112">
                  <a:moveTo>
                    <a:pt x="110" y="3"/>
                  </a:moveTo>
                  <a:cubicBezTo>
                    <a:pt x="97" y="3"/>
                    <a:pt x="97" y="3"/>
                    <a:pt x="97" y="3"/>
                  </a:cubicBezTo>
                  <a:cubicBezTo>
                    <a:pt x="95" y="3"/>
                    <a:pt x="93" y="5"/>
                    <a:pt x="93" y="7"/>
                  </a:cubicBezTo>
                  <a:cubicBezTo>
                    <a:pt x="93" y="16"/>
                    <a:pt x="93" y="16"/>
                    <a:pt x="93" y="16"/>
                  </a:cubicBezTo>
                  <a:cubicBezTo>
                    <a:pt x="85" y="8"/>
                    <a:pt x="73" y="0"/>
                    <a:pt x="56" y="0"/>
                  </a:cubicBezTo>
                  <a:cubicBezTo>
                    <a:pt x="24" y="0"/>
                    <a:pt x="0" y="25"/>
                    <a:pt x="0" y="56"/>
                  </a:cubicBezTo>
                  <a:cubicBezTo>
                    <a:pt x="0" y="88"/>
                    <a:pt x="24" y="112"/>
                    <a:pt x="56" y="112"/>
                  </a:cubicBezTo>
                  <a:cubicBezTo>
                    <a:pt x="73" y="112"/>
                    <a:pt x="85" y="105"/>
                    <a:pt x="93" y="97"/>
                  </a:cubicBezTo>
                  <a:cubicBezTo>
                    <a:pt x="93" y="105"/>
                    <a:pt x="93" y="105"/>
                    <a:pt x="93" y="105"/>
                  </a:cubicBezTo>
                  <a:cubicBezTo>
                    <a:pt x="93" y="108"/>
                    <a:pt x="95" y="109"/>
                    <a:pt x="97" y="109"/>
                  </a:cubicBezTo>
                  <a:cubicBezTo>
                    <a:pt x="110" y="109"/>
                    <a:pt x="110" y="109"/>
                    <a:pt x="110" y="109"/>
                  </a:cubicBezTo>
                  <a:cubicBezTo>
                    <a:pt x="112" y="109"/>
                    <a:pt x="114" y="108"/>
                    <a:pt x="114" y="105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5"/>
                    <a:pt x="112" y="3"/>
                    <a:pt x="110" y="3"/>
                  </a:cubicBezTo>
                  <a:close/>
                  <a:moveTo>
                    <a:pt x="57" y="92"/>
                  </a:moveTo>
                  <a:cubicBezTo>
                    <a:pt x="37" y="92"/>
                    <a:pt x="21" y="76"/>
                    <a:pt x="21" y="56"/>
                  </a:cubicBezTo>
                  <a:cubicBezTo>
                    <a:pt x="21" y="36"/>
                    <a:pt x="37" y="20"/>
                    <a:pt x="57" y="20"/>
                  </a:cubicBezTo>
                  <a:cubicBezTo>
                    <a:pt x="77" y="20"/>
                    <a:pt x="93" y="36"/>
                    <a:pt x="93" y="56"/>
                  </a:cubicBezTo>
                  <a:cubicBezTo>
                    <a:pt x="93" y="76"/>
                    <a:pt x="77" y="92"/>
                    <a:pt x="57" y="9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40" name="Freeform 36">
              <a:extLst>
                <a:ext uri="{FF2B5EF4-FFF2-40B4-BE49-F238E27FC236}">
                  <a16:creationId xmlns:a16="http://schemas.microsoft.com/office/drawing/2014/main" id="{3862D8DE-6333-F5E7-B7D2-9D98ED1057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598487" y="8559801"/>
              <a:ext cx="147638" cy="146050"/>
            </a:xfrm>
            <a:custGeom>
              <a:avLst/>
              <a:gdLst>
                <a:gd name="T0" fmla="*/ 110 w 114"/>
                <a:gd name="T1" fmla="*/ 3 h 112"/>
                <a:gd name="T2" fmla="*/ 97 w 114"/>
                <a:gd name="T3" fmla="*/ 3 h 112"/>
                <a:gd name="T4" fmla="*/ 93 w 114"/>
                <a:gd name="T5" fmla="*/ 7 h 112"/>
                <a:gd name="T6" fmla="*/ 93 w 114"/>
                <a:gd name="T7" fmla="*/ 16 h 112"/>
                <a:gd name="T8" fmla="*/ 56 w 114"/>
                <a:gd name="T9" fmla="*/ 0 h 112"/>
                <a:gd name="T10" fmla="*/ 0 w 114"/>
                <a:gd name="T11" fmla="*/ 56 h 112"/>
                <a:gd name="T12" fmla="*/ 56 w 114"/>
                <a:gd name="T13" fmla="*/ 112 h 112"/>
                <a:gd name="T14" fmla="*/ 93 w 114"/>
                <a:gd name="T15" fmla="*/ 97 h 112"/>
                <a:gd name="T16" fmla="*/ 93 w 114"/>
                <a:gd name="T17" fmla="*/ 105 h 112"/>
                <a:gd name="T18" fmla="*/ 97 w 114"/>
                <a:gd name="T19" fmla="*/ 109 h 112"/>
                <a:gd name="T20" fmla="*/ 110 w 114"/>
                <a:gd name="T21" fmla="*/ 109 h 112"/>
                <a:gd name="T22" fmla="*/ 114 w 114"/>
                <a:gd name="T23" fmla="*/ 105 h 112"/>
                <a:gd name="T24" fmla="*/ 114 w 114"/>
                <a:gd name="T25" fmla="*/ 7 h 112"/>
                <a:gd name="T26" fmla="*/ 110 w 114"/>
                <a:gd name="T27" fmla="*/ 3 h 112"/>
                <a:gd name="T28" fmla="*/ 57 w 114"/>
                <a:gd name="T29" fmla="*/ 92 h 112"/>
                <a:gd name="T30" fmla="*/ 21 w 114"/>
                <a:gd name="T31" fmla="*/ 56 h 112"/>
                <a:gd name="T32" fmla="*/ 57 w 114"/>
                <a:gd name="T33" fmla="*/ 20 h 112"/>
                <a:gd name="T34" fmla="*/ 93 w 114"/>
                <a:gd name="T35" fmla="*/ 56 h 112"/>
                <a:gd name="T36" fmla="*/ 57 w 114"/>
                <a:gd name="T37" fmla="*/ 9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4" h="112">
                  <a:moveTo>
                    <a:pt x="110" y="3"/>
                  </a:moveTo>
                  <a:cubicBezTo>
                    <a:pt x="97" y="3"/>
                    <a:pt x="97" y="3"/>
                    <a:pt x="97" y="3"/>
                  </a:cubicBezTo>
                  <a:cubicBezTo>
                    <a:pt x="95" y="3"/>
                    <a:pt x="93" y="5"/>
                    <a:pt x="93" y="7"/>
                  </a:cubicBezTo>
                  <a:cubicBezTo>
                    <a:pt x="93" y="16"/>
                    <a:pt x="93" y="16"/>
                    <a:pt x="93" y="16"/>
                  </a:cubicBezTo>
                  <a:cubicBezTo>
                    <a:pt x="85" y="8"/>
                    <a:pt x="73" y="0"/>
                    <a:pt x="56" y="0"/>
                  </a:cubicBezTo>
                  <a:cubicBezTo>
                    <a:pt x="25" y="0"/>
                    <a:pt x="0" y="25"/>
                    <a:pt x="0" y="56"/>
                  </a:cubicBezTo>
                  <a:cubicBezTo>
                    <a:pt x="0" y="88"/>
                    <a:pt x="25" y="112"/>
                    <a:pt x="56" y="112"/>
                  </a:cubicBezTo>
                  <a:cubicBezTo>
                    <a:pt x="73" y="112"/>
                    <a:pt x="85" y="105"/>
                    <a:pt x="93" y="97"/>
                  </a:cubicBezTo>
                  <a:cubicBezTo>
                    <a:pt x="93" y="105"/>
                    <a:pt x="93" y="105"/>
                    <a:pt x="93" y="105"/>
                  </a:cubicBezTo>
                  <a:cubicBezTo>
                    <a:pt x="93" y="108"/>
                    <a:pt x="95" y="109"/>
                    <a:pt x="97" y="109"/>
                  </a:cubicBezTo>
                  <a:cubicBezTo>
                    <a:pt x="110" y="109"/>
                    <a:pt x="110" y="109"/>
                    <a:pt x="110" y="109"/>
                  </a:cubicBezTo>
                  <a:cubicBezTo>
                    <a:pt x="112" y="109"/>
                    <a:pt x="114" y="108"/>
                    <a:pt x="114" y="105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5"/>
                    <a:pt x="112" y="3"/>
                    <a:pt x="110" y="3"/>
                  </a:cubicBezTo>
                  <a:close/>
                  <a:moveTo>
                    <a:pt x="57" y="92"/>
                  </a:moveTo>
                  <a:cubicBezTo>
                    <a:pt x="37" y="92"/>
                    <a:pt x="21" y="76"/>
                    <a:pt x="21" y="56"/>
                  </a:cubicBezTo>
                  <a:cubicBezTo>
                    <a:pt x="21" y="36"/>
                    <a:pt x="37" y="20"/>
                    <a:pt x="57" y="20"/>
                  </a:cubicBezTo>
                  <a:cubicBezTo>
                    <a:pt x="77" y="20"/>
                    <a:pt x="93" y="36"/>
                    <a:pt x="93" y="56"/>
                  </a:cubicBezTo>
                  <a:cubicBezTo>
                    <a:pt x="93" y="76"/>
                    <a:pt x="77" y="92"/>
                    <a:pt x="57" y="9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</p:grpSp>
      <p:sp>
        <p:nvSpPr>
          <p:cNvPr id="44" name="Rectangle 18">
            <a:extLst>
              <a:ext uri="{FF2B5EF4-FFF2-40B4-BE49-F238E27FC236}">
                <a16:creationId xmlns:a16="http://schemas.microsoft.com/office/drawing/2014/main" id="{81E57FEA-8C59-D437-61F2-0539EF85D19A}"/>
              </a:ext>
            </a:extLst>
          </p:cNvPr>
          <p:cNvSpPr/>
          <p:nvPr userDrawn="1"/>
        </p:nvSpPr>
        <p:spPr>
          <a:xfrm>
            <a:off x="471199" y="5586628"/>
            <a:ext cx="590893" cy="50288"/>
          </a:xfrm>
          <a:prstGeom prst="rect">
            <a:avLst/>
          </a:prstGeom>
          <a:solidFill>
            <a:srgbClr val="36C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4" name="Picture 13" descr="A stethoscope on a table&#10;&#10;Description automatically generated with medium confidence">
            <a:extLst>
              <a:ext uri="{FF2B5EF4-FFF2-40B4-BE49-F238E27FC236}">
                <a16:creationId xmlns:a16="http://schemas.microsoft.com/office/drawing/2014/main" id="{A1AD8E5E-10A6-B873-5741-1E159FE742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87"/>
          <a:stretch/>
        </p:blipFill>
        <p:spPr>
          <a:xfrm>
            <a:off x="6086763" y="-64655"/>
            <a:ext cx="6914661" cy="6949001"/>
          </a:xfrm>
          <a:prstGeom prst="rect">
            <a:avLst/>
          </a:prstGeom>
        </p:spPr>
      </p:pic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F6D40B28-27A7-FB6B-C3C6-1E0DAA8D522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4089" y="2396508"/>
            <a:ext cx="4674665" cy="1235895"/>
          </a:xfrm>
          <a:prstGeom prst="rect">
            <a:avLst/>
          </a:prstGeom>
        </p:spPr>
        <p:txBody>
          <a:bodyPr lIns="0" anchor="t"/>
          <a:lstStyle>
            <a:lvl1pPr marL="0" indent="0">
              <a:buNone/>
              <a:defRPr sz="3600" b="1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Insert title here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A0C1B8D6-498C-B841-D10E-B4E4D0C74E6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64089" y="4130175"/>
            <a:ext cx="4674665" cy="274208"/>
          </a:xfrm>
          <a:prstGeom prst="rect">
            <a:avLst/>
          </a:prstGeom>
        </p:spPr>
        <p:txBody>
          <a:bodyPr lIns="0" anchor="t"/>
          <a:lstStyle>
            <a:lvl1pPr marL="0" indent="0">
              <a:buNone/>
              <a:defRPr sz="1800" b="1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More text here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B8D08CD6-2BE8-7DE1-E8DE-12F74C3A8265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64089" y="5829707"/>
            <a:ext cx="4674665" cy="274208"/>
          </a:xfrm>
          <a:prstGeom prst="rect">
            <a:avLst/>
          </a:prstGeom>
          <a:noFill/>
        </p:spPr>
        <p:txBody>
          <a:bodyPr lIns="0" anchor="t"/>
          <a:lstStyle>
            <a:lvl1pPr marL="0" indent="0">
              <a:buNone/>
              <a:defRPr sz="1400" b="1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Published: Date 2021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86C6EB0D-2C8C-048F-A32E-7D23BBDB5F2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64089" y="4783519"/>
            <a:ext cx="4674665" cy="274208"/>
          </a:xfrm>
          <a:prstGeom prst="rect">
            <a:avLst/>
          </a:prstGeom>
        </p:spPr>
        <p:txBody>
          <a:bodyPr lIns="0" anchor="t"/>
          <a:lstStyle>
            <a:lvl1pPr marL="0" indent="0">
              <a:buNone/>
              <a:defRPr sz="1800" b="1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More text here</a:t>
            </a:r>
          </a:p>
        </p:txBody>
      </p:sp>
    </p:spTree>
    <p:extLst>
      <p:ext uri="{BB962C8B-B14F-4D97-AF65-F5344CB8AC3E}">
        <p14:creationId xmlns:p14="http://schemas.microsoft.com/office/powerpoint/2010/main" val="18967406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FE282-FE2D-E43D-1914-F9F57240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45ACAC-0991-DB93-6DB3-B18D93BADE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88979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55621" y="6572515"/>
            <a:ext cx="4896544" cy="306064"/>
          </a:xfrm>
          <a:prstGeom prst="rect">
            <a:avLst/>
          </a:prstGeom>
          <a:noFill/>
        </p:spPr>
        <p:txBody>
          <a:bodyPr wrap="none" lIns="0" tIns="0" rIns="0" bIns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1200" cap="none" spc="0" normalizeH="0" baseline="0" noProof="0">
              <a:ln>
                <a:noFill/>
              </a:ln>
              <a:solidFill>
                <a:srgbClr val="2F283C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51416" y="705307"/>
            <a:ext cx="11164063" cy="76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8483" y="299662"/>
            <a:ext cx="243606" cy="301955"/>
          </a:xfrm>
          <a:prstGeom prst="rect">
            <a:avLst/>
          </a:prstGeom>
        </p:spPr>
      </p:pic>
      <p:sp>
        <p:nvSpPr>
          <p:cNvPr id="20" name="TextBox 19"/>
          <p:cNvSpPr txBox="1"/>
          <p:nvPr userDrawn="1"/>
        </p:nvSpPr>
        <p:spPr>
          <a:xfrm>
            <a:off x="11458573" y="6334780"/>
            <a:ext cx="733427" cy="26161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eaLnBrk="0" fontAlgn="base" hangingPunct="0">
              <a:spcAft>
                <a:spcPct val="0"/>
              </a:spcAft>
              <a:buClr>
                <a:srgbClr val="00DEA5"/>
              </a:buClr>
              <a:buSzPct val="115000"/>
              <a:defRPr/>
            </a:pPr>
            <a:fld id="{B1E76123-1BC9-41C9-AFA1-DAB105A43A52}" type="slidenum">
              <a:rPr lang="en-GB" sz="1100">
                <a:solidFill>
                  <a:schemeClr val="accent2"/>
                </a:solidFill>
                <a:cs typeface="Rubik Light" panose="02000604000000020004" pitchFamily="2" charset="-79"/>
              </a:rPr>
              <a:pPr algn="ctr" eaLnBrk="0" fontAlgn="base" hangingPunct="0">
                <a:spcAft>
                  <a:spcPct val="0"/>
                </a:spcAft>
                <a:buClr>
                  <a:srgbClr val="00DEA5"/>
                </a:buClr>
                <a:buSzPct val="115000"/>
                <a:defRPr/>
              </a:pPr>
              <a:t>‹#›</a:t>
            </a:fld>
            <a:endParaRPr lang="en-GB" sz="1100">
              <a:solidFill>
                <a:schemeClr val="accent2"/>
              </a:solidFill>
              <a:cs typeface="Rubik Light" panose="02000604000000020004" pitchFamily="2" charset="-79"/>
            </a:endParaRPr>
          </a:p>
        </p:txBody>
      </p:sp>
      <p:sp>
        <p:nvSpPr>
          <p:cNvPr id="22" name="Rectangle 18"/>
          <p:cNvSpPr/>
          <p:nvPr userDrawn="1"/>
        </p:nvSpPr>
        <p:spPr>
          <a:xfrm rot="5400000">
            <a:off x="58829" y="377505"/>
            <a:ext cx="432000" cy="36000"/>
          </a:xfrm>
          <a:prstGeom prst="rect">
            <a:avLst/>
          </a:prstGeom>
          <a:solidFill>
            <a:srgbClr val="192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0F70ED26-1BB2-494A-9F9B-C77E25337F0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1416" y="171225"/>
            <a:ext cx="11207157" cy="430392"/>
          </a:xfrm>
          <a:prstGeom prst="rect">
            <a:avLst/>
          </a:prstGeom>
        </p:spPr>
        <p:txBody>
          <a:bodyPr lIns="288000" anchor="t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sz="half" idx="1"/>
          </p:nvPr>
        </p:nvSpPr>
        <p:spPr>
          <a:xfrm>
            <a:off x="292829" y="866939"/>
            <a:ext cx="11164064" cy="5579196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  <a:lvl2pPr marL="685800" indent="-228600">
              <a:buFont typeface="Calibri" panose="020F0502020204030204" pitchFamily="34" charset="0"/>
              <a:buChar char="−"/>
              <a:defRPr sz="1800"/>
            </a:lvl2pPr>
            <a:lvl3pPr>
              <a:defRPr sz="1800"/>
            </a:lvl3pPr>
          </a:lstStyle>
          <a:p>
            <a:pPr lvl="0"/>
            <a:endParaRPr lang="en-GB"/>
          </a:p>
          <a:p>
            <a:pPr lvl="1"/>
            <a:endParaRPr lang="en-GB" sz="2000"/>
          </a:p>
          <a:p>
            <a:pPr lvl="2"/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7950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har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55621" y="6572515"/>
            <a:ext cx="4896544" cy="306064"/>
          </a:xfrm>
          <a:prstGeom prst="rect">
            <a:avLst/>
          </a:prstGeom>
          <a:noFill/>
        </p:spPr>
        <p:txBody>
          <a:bodyPr wrap="none" lIns="0" tIns="0" rIns="0" bIns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1200" cap="none" spc="0" normalizeH="0" baseline="0" noProof="0">
              <a:ln>
                <a:noFill/>
              </a:ln>
              <a:solidFill>
                <a:srgbClr val="2F283C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51416" y="705307"/>
            <a:ext cx="11164063" cy="76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8483" y="299662"/>
            <a:ext cx="243606" cy="301955"/>
          </a:xfrm>
          <a:prstGeom prst="rect">
            <a:avLst/>
          </a:prstGeom>
        </p:spPr>
      </p:pic>
      <p:sp>
        <p:nvSpPr>
          <p:cNvPr id="20" name="TextBox 19"/>
          <p:cNvSpPr txBox="1"/>
          <p:nvPr userDrawn="1"/>
        </p:nvSpPr>
        <p:spPr>
          <a:xfrm>
            <a:off x="11458573" y="6334780"/>
            <a:ext cx="733427" cy="26161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eaLnBrk="0" fontAlgn="base" hangingPunct="0">
              <a:spcAft>
                <a:spcPct val="0"/>
              </a:spcAft>
              <a:buClr>
                <a:srgbClr val="00DEA5"/>
              </a:buClr>
              <a:buSzPct val="115000"/>
              <a:defRPr/>
            </a:pPr>
            <a:fld id="{B1E76123-1BC9-41C9-AFA1-DAB105A43A52}" type="slidenum">
              <a:rPr lang="en-GB" sz="1100">
                <a:solidFill>
                  <a:schemeClr val="accent2"/>
                </a:solidFill>
                <a:cs typeface="Rubik Light" panose="02000604000000020004" pitchFamily="2" charset="-79"/>
              </a:rPr>
              <a:pPr algn="ctr" eaLnBrk="0" fontAlgn="base" hangingPunct="0">
                <a:spcAft>
                  <a:spcPct val="0"/>
                </a:spcAft>
                <a:buClr>
                  <a:srgbClr val="00DEA5"/>
                </a:buClr>
                <a:buSzPct val="115000"/>
                <a:defRPr/>
              </a:pPr>
              <a:t>‹#›</a:t>
            </a:fld>
            <a:endParaRPr lang="en-GB" sz="1100">
              <a:solidFill>
                <a:schemeClr val="accent2"/>
              </a:solidFill>
              <a:cs typeface="Rubik Light" panose="02000604000000020004" pitchFamily="2" charset="-79"/>
            </a:endParaRPr>
          </a:p>
        </p:txBody>
      </p:sp>
      <p:sp>
        <p:nvSpPr>
          <p:cNvPr id="22" name="Rectangle 18"/>
          <p:cNvSpPr/>
          <p:nvPr userDrawn="1"/>
        </p:nvSpPr>
        <p:spPr>
          <a:xfrm rot="5400000">
            <a:off x="58829" y="377505"/>
            <a:ext cx="432000" cy="36000"/>
          </a:xfrm>
          <a:prstGeom prst="rect">
            <a:avLst/>
          </a:prstGeom>
          <a:solidFill>
            <a:srgbClr val="192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0F70ED26-1BB2-494A-9F9B-C77E25337F0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1416" y="171225"/>
            <a:ext cx="11207157" cy="430392"/>
          </a:xfrm>
          <a:prstGeom prst="rect">
            <a:avLst/>
          </a:prstGeom>
        </p:spPr>
        <p:txBody>
          <a:bodyPr lIns="288000" anchor="t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sz="half" idx="1"/>
          </p:nvPr>
        </p:nvSpPr>
        <p:spPr>
          <a:xfrm>
            <a:off x="292829" y="866939"/>
            <a:ext cx="11164064" cy="2562061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  <a:lvl2pPr marL="685800" indent="-228600">
              <a:buFont typeface="Calibri" panose="020F0502020204030204" pitchFamily="34" charset="0"/>
              <a:buChar char="−"/>
              <a:defRPr sz="1800"/>
            </a:lvl2pPr>
            <a:lvl3pPr>
              <a:defRPr sz="1800"/>
            </a:lvl3pPr>
          </a:lstStyle>
          <a:p>
            <a:pPr lvl="0"/>
            <a:endParaRPr lang="en-GB"/>
          </a:p>
          <a:p>
            <a:pPr lvl="1"/>
            <a:endParaRPr lang="en-GB" sz="2000"/>
          </a:p>
          <a:p>
            <a:pPr lvl="2"/>
            <a:r>
              <a:rPr lang="en-GB"/>
              <a:t> 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964E50A5-6D4B-740C-59D3-D9C9C61D3CBB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292829" y="3622434"/>
            <a:ext cx="11164064" cy="2562061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  <a:lvl2pPr marL="685800" indent="-228600">
              <a:buFont typeface="Calibri" panose="020F0502020204030204" pitchFamily="34" charset="0"/>
              <a:buChar char="−"/>
              <a:defRPr sz="1800"/>
            </a:lvl2pPr>
            <a:lvl3pPr>
              <a:defRPr sz="1800"/>
            </a:lvl3pPr>
          </a:lstStyle>
          <a:p>
            <a:pPr lvl="0"/>
            <a:endParaRPr lang="en-GB"/>
          </a:p>
          <a:p>
            <a:pPr lvl="1"/>
            <a:endParaRPr lang="en-GB" sz="2000"/>
          </a:p>
          <a:p>
            <a:pPr lvl="2"/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367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har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55621" y="6572515"/>
            <a:ext cx="4896544" cy="306064"/>
          </a:xfrm>
          <a:prstGeom prst="rect">
            <a:avLst/>
          </a:prstGeom>
          <a:noFill/>
        </p:spPr>
        <p:txBody>
          <a:bodyPr wrap="none" lIns="0" tIns="0" rIns="0" bIns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1200" cap="none" spc="0" normalizeH="0" baseline="0" noProof="0">
              <a:ln>
                <a:noFill/>
              </a:ln>
              <a:solidFill>
                <a:srgbClr val="2F283C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51416" y="705307"/>
            <a:ext cx="11164063" cy="76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8483" y="299662"/>
            <a:ext cx="243606" cy="301955"/>
          </a:xfrm>
          <a:prstGeom prst="rect">
            <a:avLst/>
          </a:prstGeom>
        </p:spPr>
      </p:pic>
      <p:sp>
        <p:nvSpPr>
          <p:cNvPr id="20" name="TextBox 19"/>
          <p:cNvSpPr txBox="1"/>
          <p:nvPr userDrawn="1"/>
        </p:nvSpPr>
        <p:spPr>
          <a:xfrm>
            <a:off x="11458573" y="6334780"/>
            <a:ext cx="733427" cy="26161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eaLnBrk="0" fontAlgn="base" hangingPunct="0">
              <a:spcAft>
                <a:spcPct val="0"/>
              </a:spcAft>
              <a:buClr>
                <a:srgbClr val="00DEA5"/>
              </a:buClr>
              <a:buSzPct val="115000"/>
              <a:defRPr/>
            </a:pPr>
            <a:fld id="{B1E76123-1BC9-41C9-AFA1-DAB105A43A52}" type="slidenum">
              <a:rPr lang="en-GB" sz="1100">
                <a:solidFill>
                  <a:schemeClr val="accent2"/>
                </a:solidFill>
                <a:cs typeface="Rubik Light" panose="02000604000000020004" pitchFamily="2" charset="-79"/>
              </a:rPr>
              <a:pPr algn="ctr" eaLnBrk="0" fontAlgn="base" hangingPunct="0">
                <a:spcAft>
                  <a:spcPct val="0"/>
                </a:spcAft>
                <a:buClr>
                  <a:srgbClr val="00DEA5"/>
                </a:buClr>
                <a:buSzPct val="115000"/>
                <a:defRPr/>
              </a:pPr>
              <a:t>‹#›</a:t>
            </a:fld>
            <a:endParaRPr lang="en-GB" sz="1100">
              <a:solidFill>
                <a:schemeClr val="accent2"/>
              </a:solidFill>
              <a:cs typeface="Rubik Light" panose="02000604000000020004" pitchFamily="2" charset="-79"/>
            </a:endParaRPr>
          </a:p>
        </p:txBody>
      </p:sp>
      <p:sp>
        <p:nvSpPr>
          <p:cNvPr id="22" name="Rectangle 18"/>
          <p:cNvSpPr/>
          <p:nvPr userDrawn="1"/>
        </p:nvSpPr>
        <p:spPr>
          <a:xfrm rot="5400000">
            <a:off x="58829" y="377505"/>
            <a:ext cx="432000" cy="36000"/>
          </a:xfrm>
          <a:prstGeom prst="rect">
            <a:avLst/>
          </a:prstGeom>
          <a:solidFill>
            <a:srgbClr val="192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0F70ED26-1BB2-494A-9F9B-C77E25337F0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1416" y="171225"/>
            <a:ext cx="11207157" cy="430392"/>
          </a:xfrm>
          <a:prstGeom prst="rect">
            <a:avLst/>
          </a:prstGeom>
        </p:spPr>
        <p:txBody>
          <a:bodyPr lIns="288000" anchor="t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92829" y="866939"/>
            <a:ext cx="11164064" cy="5429516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GB"/>
              <a:t> </a:t>
            </a:r>
          </a:p>
          <a:p>
            <a:pPr lvl="1"/>
            <a:endParaRPr lang="en-GB" sz="1800"/>
          </a:p>
          <a:p>
            <a:pPr lvl="2"/>
            <a:endParaRPr lang="en-GB"/>
          </a:p>
        </p:txBody>
      </p:sp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B8D1F17D-9FF4-8E1D-465B-5FEFB42A25A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2829" y="6396610"/>
            <a:ext cx="11165743" cy="199780"/>
          </a:xfrm>
          <a:prstGeom prst="rect">
            <a:avLst/>
          </a:prstGeom>
        </p:spPr>
        <p:txBody>
          <a:bodyPr lIns="288000" anchor="t"/>
          <a:lstStyle>
            <a:lvl1pPr marL="0" indent="0">
              <a:buNone/>
              <a:defRPr sz="1000" b="0" baseline="0">
                <a:solidFill>
                  <a:schemeClr val="accent2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1121827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har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55621" y="6572515"/>
            <a:ext cx="4896544" cy="306064"/>
          </a:xfrm>
          <a:prstGeom prst="rect">
            <a:avLst/>
          </a:prstGeom>
          <a:noFill/>
        </p:spPr>
        <p:txBody>
          <a:bodyPr wrap="none" lIns="0" tIns="0" rIns="0" bIns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1200" cap="none" spc="0" normalizeH="0" baseline="0" noProof="0">
              <a:ln>
                <a:noFill/>
              </a:ln>
              <a:solidFill>
                <a:srgbClr val="2F283C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51416" y="705307"/>
            <a:ext cx="11164063" cy="76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8483" y="299662"/>
            <a:ext cx="243606" cy="301955"/>
          </a:xfrm>
          <a:prstGeom prst="rect">
            <a:avLst/>
          </a:prstGeom>
        </p:spPr>
      </p:pic>
      <p:sp>
        <p:nvSpPr>
          <p:cNvPr id="20" name="TextBox 19"/>
          <p:cNvSpPr txBox="1"/>
          <p:nvPr userDrawn="1"/>
        </p:nvSpPr>
        <p:spPr>
          <a:xfrm>
            <a:off x="11458573" y="6334780"/>
            <a:ext cx="733427" cy="26161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eaLnBrk="0" fontAlgn="base" hangingPunct="0">
              <a:spcAft>
                <a:spcPct val="0"/>
              </a:spcAft>
              <a:buClr>
                <a:srgbClr val="00DEA5"/>
              </a:buClr>
              <a:buSzPct val="115000"/>
              <a:defRPr/>
            </a:pPr>
            <a:fld id="{B1E76123-1BC9-41C9-AFA1-DAB105A43A52}" type="slidenum">
              <a:rPr lang="en-GB" sz="1100">
                <a:solidFill>
                  <a:schemeClr val="accent2"/>
                </a:solidFill>
                <a:cs typeface="Rubik Light" panose="02000604000000020004" pitchFamily="2" charset="-79"/>
              </a:rPr>
              <a:pPr algn="ctr" eaLnBrk="0" fontAlgn="base" hangingPunct="0">
                <a:spcAft>
                  <a:spcPct val="0"/>
                </a:spcAft>
                <a:buClr>
                  <a:srgbClr val="00DEA5"/>
                </a:buClr>
                <a:buSzPct val="115000"/>
                <a:defRPr/>
              </a:pPr>
              <a:t>‹#›</a:t>
            </a:fld>
            <a:endParaRPr lang="en-GB" sz="1100">
              <a:solidFill>
                <a:schemeClr val="accent2"/>
              </a:solidFill>
              <a:cs typeface="Rubik Light" panose="02000604000000020004" pitchFamily="2" charset="-79"/>
            </a:endParaRPr>
          </a:p>
        </p:txBody>
      </p:sp>
      <p:sp>
        <p:nvSpPr>
          <p:cNvPr id="22" name="Rectangle 18"/>
          <p:cNvSpPr/>
          <p:nvPr userDrawn="1"/>
        </p:nvSpPr>
        <p:spPr>
          <a:xfrm rot="5400000">
            <a:off x="58829" y="377505"/>
            <a:ext cx="432000" cy="36000"/>
          </a:xfrm>
          <a:prstGeom prst="rect">
            <a:avLst/>
          </a:prstGeom>
          <a:solidFill>
            <a:srgbClr val="192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0F70ED26-1BB2-494A-9F9B-C77E25337F0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1416" y="171225"/>
            <a:ext cx="11207157" cy="430392"/>
          </a:xfrm>
          <a:prstGeom prst="rect">
            <a:avLst/>
          </a:prstGeom>
        </p:spPr>
        <p:txBody>
          <a:bodyPr lIns="288000" anchor="t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sz="half" idx="1"/>
          </p:nvPr>
        </p:nvSpPr>
        <p:spPr>
          <a:xfrm>
            <a:off x="336166" y="881964"/>
            <a:ext cx="5444736" cy="5579196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sz="2200"/>
            </a:lvl1pPr>
            <a:lvl2pPr marL="685800" indent="-228600">
              <a:buFont typeface="Calibri" panose="020F0502020204030204" pitchFamily="34" charset="0"/>
              <a:buChar char="−"/>
              <a:defRPr sz="2000"/>
            </a:lvl2pPr>
          </a:lstStyle>
          <a:p>
            <a:pPr lvl="2"/>
            <a:endParaRPr lang="en-GB"/>
          </a:p>
          <a:p>
            <a:pPr lvl="1"/>
            <a:endParaRPr lang="en-GB" sz="2000"/>
          </a:p>
          <a:p>
            <a:pPr lvl="2"/>
            <a:r>
              <a:rPr lang="en-GB"/>
              <a:t> 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668D75B-DA2D-E612-71C8-69266B399DF3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5989012" y="881964"/>
            <a:ext cx="5444736" cy="5579196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sz="2200"/>
            </a:lvl1pPr>
            <a:lvl2pPr marL="685800" indent="-228600">
              <a:buFont typeface="Calibri" panose="020F0502020204030204" pitchFamily="34" charset="0"/>
              <a:buChar char="−"/>
              <a:defRPr sz="2000"/>
            </a:lvl2pPr>
            <a:lvl3pPr>
              <a:defRPr sz="1800"/>
            </a:lvl3pPr>
          </a:lstStyle>
          <a:p>
            <a:pPr lvl="2"/>
            <a:r>
              <a:rPr lang="en-GB"/>
              <a:t> </a:t>
            </a:r>
          </a:p>
          <a:p>
            <a:pPr lvl="1"/>
            <a:endParaRPr lang="en-GB" sz="2000"/>
          </a:p>
          <a:p>
            <a:pPr lvl="2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665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0F70ED26-1BB2-494A-9F9B-C77E25337F0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1416" y="171225"/>
            <a:ext cx="11207157" cy="430392"/>
          </a:xfrm>
          <a:prstGeom prst="rect">
            <a:avLst/>
          </a:prstGeom>
        </p:spPr>
        <p:txBody>
          <a:bodyPr lIns="288000" anchor="t"/>
          <a:lstStyle>
            <a:lvl1pPr marL="0" indent="0">
              <a:buNone/>
              <a:defRPr sz="2400">
                <a:solidFill>
                  <a:schemeClr val="accent2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5621" y="6572515"/>
            <a:ext cx="4896544" cy="306064"/>
          </a:xfrm>
          <a:prstGeom prst="rect">
            <a:avLst/>
          </a:prstGeom>
          <a:noFill/>
        </p:spPr>
        <p:txBody>
          <a:bodyPr wrap="none" lIns="0" tIns="0" rIns="0" bIns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1200" cap="none" spc="0" normalizeH="0" baseline="0" noProof="0">
              <a:ln>
                <a:noFill/>
              </a:ln>
              <a:solidFill>
                <a:srgbClr val="2F283C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8483" y="299662"/>
            <a:ext cx="243606" cy="301955"/>
          </a:xfrm>
          <a:prstGeom prst="rect">
            <a:avLst/>
          </a:prstGeom>
        </p:spPr>
      </p:pic>
      <p:sp>
        <p:nvSpPr>
          <p:cNvPr id="20" name="TextBox 19"/>
          <p:cNvSpPr txBox="1"/>
          <p:nvPr userDrawn="1"/>
        </p:nvSpPr>
        <p:spPr>
          <a:xfrm>
            <a:off x="11458573" y="6334780"/>
            <a:ext cx="733427" cy="26161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eaLnBrk="0" fontAlgn="base" hangingPunct="0">
              <a:spcAft>
                <a:spcPct val="0"/>
              </a:spcAft>
              <a:buClr>
                <a:srgbClr val="00DEA5"/>
              </a:buClr>
              <a:buSzPct val="115000"/>
              <a:defRPr/>
            </a:pPr>
            <a:fld id="{B1E76123-1BC9-41C9-AFA1-DAB105A43A52}" type="slidenum">
              <a:rPr lang="en-GB" sz="1100">
                <a:solidFill>
                  <a:schemeClr val="accent2"/>
                </a:solidFill>
                <a:cs typeface="Rubik Light" panose="02000604000000020004" pitchFamily="2" charset="-79"/>
              </a:rPr>
              <a:pPr algn="ctr" eaLnBrk="0" fontAlgn="base" hangingPunct="0">
                <a:spcAft>
                  <a:spcPct val="0"/>
                </a:spcAft>
                <a:buClr>
                  <a:srgbClr val="00DEA5"/>
                </a:buClr>
                <a:buSzPct val="115000"/>
                <a:defRPr/>
              </a:pPr>
              <a:t>‹#›</a:t>
            </a:fld>
            <a:endParaRPr lang="en-GB" sz="1100">
              <a:solidFill>
                <a:schemeClr val="accent2"/>
              </a:solidFill>
              <a:cs typeface="Rubik Light" panose="02000604000000020004" pitchFamily="2" charset="-79"/>
            </a:endParaRPr>
          </a:p>
        </p:txBody>
      </p:sp>
      <p:sp>
        <p:nvSpPr>
          <p:cNvPr id="2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92829" y="1522049"/>
            <a:ext cx="5448751" cy="46534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/>
              <a:t> 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sz="half" idx="20" hasCustomPrompt="1"/>
          </p:nvPr>
        </p:nvSpPr>
        <p:spPr>
          <a:xfrm>
            <a:off x="5932967" y="1522049"/>
            <a:ext cx="5525605" cy="46534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/>
              <a:t> 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0F70ED26-1BB2-494A-9F9B-C77E25337F0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2830" y="6369968"/>
            <a:ext cx="11165743" cy="199780"/>
          </a:xfrm>
          <a:prstGeom prst="rect">
            <a:avLst/>
          </a:prstGeom>
        </p:spPr>
        <p:txBody>
          <a:bodyPr lIns="288000" anchor="t"/>
          <a:lstStyle>
            <a:lvl1pPr marL="0" indent="0">
              <a:buNone/>
              <a:defRPr sz="800" b="0" baseline="0">
                <a:solidFill>
                  <a:schemeClr val="accent2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Source:</a:t>
            </a:r>
          </a:p>
        </p:txBody>
      </p:sp>
      <p:cxnSp>
        <p:nvCxnSpPr>
          <p:cNvPr id="31" name="Straight Connector 30"/>
          <p:cNvCxnSpPr/>
          <p:nvPr userDrawn="1"/>
        </p:nvCxnSpPr>
        <p:spPr>
          <a:xfrm>
            <a:off x="292830" y="1366122"/>
            <a:ext cx="54487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5932967" y="1366122"/>
            <a:ext cx="55256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Vertical Text Placeholder 2"/>
          <p:cNvSpPr>
            <a:spLocks noGrp="1"/>
          </p:cNvSpPr>
          <p:nvPr>
            <p:ph type="body" orient="vert" idx="24" hasCustomPrompt="1"/>
          </p:nvPr>
        </p:nvSpPr>
        <p:spPr>
          <a:xfrm>
            <a:off x="292829" y="1031190"/>
            <a:ext cx="5448751" cy="266681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200" b="0">
                <a:latin typeface="+mj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18" name="Vertical Text Placeholder 2"/>
          <p:cNvSpPr>
            <a:spLocks noGrp="1"/>
          </p:cNvSpPr>
          <p:nvPr>
            <p:ph type="body" orient="vert" idx="23" hasCustomPrompt="1"/>
          </p:nvPr>
        </p:nvSpPr>
        <p:spPr>
          <a:xfrm>
            <a:off x="292829" y="767432"/>
            <a:ext cx="5448751" cy="269944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200" b="1">
                <a:latin typeface="+mj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Charts title</a:t>
            </a:r>
          </a:p>
        </p:txBody>
      </p:sp>
      <p:sp>
        <p:nvSpPr>
          <p:cNvPr id="29" name="Vertical Text Placeholder 2"/>
          <p:cNvSpPr>
            <a:spLocks noGrp="1"/>
          </p:cNvSpPr>
          <p:nvPr>
            <p:ph type="body" orient="vert" idx="25" hasCustomPrompt="1"/>
          </p:nvPr>
        </p:nvSpPr>
        <p:spPr>
          <a:xfrm>
            <a:off x="5932967" y="1031190"/>
            <a:ext cx="5448751" cy="266681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200" b="0">
                <a:latin typeface="+mj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33" name="Vertical Text Placeholder 2"/>
          <p:cNvSpPr>
            <a:spLocks noGrp="1"/>
          </p:cNvSpPr>
          <p:nvPr>
            <p:ph type="body" orient="vert" idx="26" hasCustomPrompt="1"/>
          </p:nvPr>
        </p:nvSpPr>
        <p:spPr>
          <a:xfrm>
            <a:off x="5932967" y="767432"/>
            <a:ext cx="5448751" cy="269944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200" b="1">
                <a:latin typeface="+mj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Charts title</a:t>
            </a:r>
          </a:p>
        </p:txBody>
      </p:sp>
      <p:sp>
        <p:nvSpPr>
          <p:cNvPr id="2" name="Rectangle 18">
            <a:extLst>
              <a:ext uri="{FF2B5EF4-FFF2-40B4-BE49-F238E27FC236}">
                <a16:creationId xmlns:a16="http://schemas.microsoft.com/office/drawing/2014/main" id="{5C0272AB-DAD3-3A3D-C6C0-B6F5C4AE9CD9}"/>
              </a:ext>
            </a:extLst>
          </p:cNvPr>
          <p:cNvSpPr/>
          <p:nvPr userDrawn="1"/>
        </p:nvSpPr>
        <p:spPr>
          <a:xfrm rot="5400000">
            <a:off x="58829" y="377505"/>
            <a:ext cx="432000" cy="36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063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55621" y="6572515"/>
            <a:ext cx="4896544" cy="306064"/>
          </a:xfrm>
          <a:prstGeom prst="rect">
            <a:avLst/>
          </a:prstGeom>
          <a:noFill/>
        </p:spPr>
        <p:txBody>
          <a:bodyPr wrap="none" lIns="0" tIns="0" rIns="0" bIns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1200" cap="none" spc="0" normalizeH="0" baseline="0" noProof="0">
              <a:ln>
                <a:noFill/>
              </a:ln>
              <a:solidFill>
                <a:srgbClr val="2F283C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8483" y="299662"/>
            <a:ext cx="243606" cy="301955"/>
          </a:xfrm>
          <a:prstGeom prst="rect">
            <a:avLst/>
          </a:prstGeom>
        </p:spPr>
      </p:pic>
      <p:sp>
        <p:nvSpPr>
          <p:cNvPr id="20" name="TextBox 19"/>
          <p:cNvSpPr txBox="1"/>
          <p:nvPr userDrawn="1"/>
        </p:nvSpPr>
        <p:spPr>
          <a:xfrm>
            <a:off x="11458573" y="6334780"/>
            <a:ext cx="733427" cy="26161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eaLnBrk="0" fontAlgn="base" hangingPunct="0">
              <a:spcAft>
                <a:spcPct val="0"/>
              </a:spcAft>
              <a:buClr>
                <a:srgbClr val="00DEA5"/>
              </a:buClr>
              <a:buSzPct val="115000"/>
              <a:defRPr/>
            </a:pPr>
            <a:fld id="{B1E76123-1BC9-41C9-AFA1-DAB105A43A52}" type="slidenum">
              <a:rPr lang="en-GB" sz="1100">
                <a:solidFill>
                  <a:schemeClr val="accent2"/>
                </a:solidFill>
                <a:cs typeface="Rubik Light" panose="02000604000000020004" pitchFamily="2" charset="-79"/>
              </a:rPr>
              <a:pPr algn="ctr" eaLnBrk="0" fontAlgn="base" hangingPunct="0">
                <a:spcAft>
                  <a:spcPct val="0"/>
                </a:spcAft>
                <a:buClr>
                  <a:srgbClr val="00DEA5"/>
                </a:buClr>
                <a:buSzPct val="115000"/>
                <a:defRPr/>
              </a:pPr>
              <a:t>‹#›</a:t>
            </a:fld>
            <a:endParaRPr lang="en-GB" sz="1100">
              <a:solidFill>
                <a:schemeClr val="accent2"/>
              </a:solidFill>
              <a:cs typeface="Rubik Light" panose="02000604000000020004" pitchFamily="2" charset="-79"/>
            </a:endParaRPr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0F70ED26-1BB2-494A-9F9B-C77E25337F0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1416" y="171225"/>
            <a:ext cx="11207157" cy="430392"/>
          </a:xfrm>
          <a:prstGeom prst="rect">
            <a:avLst/>
          </a:prstGeom>
        </p:spPr>
        <p:txBody>
          <a:bodyPr lIns="288000" anchor="t"/>
          <a:lstStyle>
            <a:lvl1pPr marL="0" indent="0">
              <a:buNone/>
              <a:defRPr sz="2400">
                <a:solidFill>
                  <a:schemeClr val="accent2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92829" y="1430375"/>
            <a:ext cx="5448751" cy="19122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/>
              <a:t> 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sz="half" idx="20" hasCustomPrompt="1"/>
          </p:nvPr>
        </p:nvSpPr>
        <p:spPr>
          <a:xfrm>
            <a:off x="5932967" y="1430375"/>
            <a:ext cx="5525605" cy="46792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/>
              <a:t> 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0F70ED26-1BB2-494A-9F9B-C77E25337F0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2830" y="6369968"/>
            <a:ext cx="11165743" cy="199780"/>
          </a:xfrm>
          <a:prstGeom prst="rect">
            <a:avLst/>
          </a:prstGeom>
        </p:spPr>
        <p:txBody>
          <a:bodyPr lIns="288000" anchor="t"/>
          <a:lstStyle>
            <a:lvl1pPr marL="0" indent="0">
              <a:buNone/>
              <a:defRPr sz="800" b="0" baseline="0">
                <a:solidFill>
                  <a:schemeClr val="accent2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Source:</a:t>
            </a:r>
          </a:p>
        </p:txBody>
      </p:sp>
      <p:sp>
        <p:nvSpPr>
          <p:cNvPr id="32" name="Content Placeholder 2"/>
          <p:cNvSpPr>
            <a:spLocks noGrp="1"/>
          </p:cNvSpPr>
          <p:nvPr>
            <p:ph sz="half" idx="27" hasCustomPrompt="1"/>
          </p:nvPr>
        </p:nvSpPr>
        <p:spPr>
          <a:xfrm>
            <a:off x="292829" y="4197390"/>
            <a:ext cx="5448751" cy="19122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/>
              <a:t> </a:t>
            </a:r>
          </a:p>
        </p:txBody>
      </p:sp>
      <p:cxnSp>
        <p:nvCxnSpPr>
          <p:cNvPr id="38" name="Straight Connector 37"/>
          <p:cNvCxnSpPr/>
          <p:nvPr userDrawn="1"/>
        </p:nvCxnSpPr>
        <p:spPr>
          <a:xfrm>
            <a:off x="292830" y="1366122"/>
            <a:ext cx="54487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 userDrawn="1"/>
        </p:nvCxnSpPr>
        <p:spPr>
          <a:xfrm>
            <a:off x="5932967" y="1366122"/>
            <a:ext cx="55256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 userDrawn="1"/>
        </p:nvCxnSpPr>
        <p:spPr>
          <a:xfrm>
            <a:off x="292830" y="4136968"/>
            <a:ext cx="54487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Vertical Text Placeholder 2"/>
          <p:cNvSpPr>
            <a:spLocks noGrp="1"/>
          </p:cNvSpPr>
          <p:nvPr>
            <p:ph type="body" orient="vert" idx="24" hasCustomPrompt="1"/>
          </p:nvPr>
        </p:nvSpPr>
        <p:spPr>
          <a:xfrm>
            <a:off x="292829" y="1042372"/>
            <a:ext cx="5448751" cy="259498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200" b="0">
                <a:latin typeface="+mj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31" name="Vertical Text Placeholder 2"/>
          <p:cNvSpPr>
            <a:spLocks noGrp="1"/>
          </p:cNvSpPr>
          <p:nvPr>
            <p:ph type="body" orient="vert" idx="23" hasCustomPrompt="1"/>
          </p:nvPr>
        </p:nvSpPr>
        <p:spPr>
          <a:xfrm>
            <a:off x="292829" y="778750"/>
            <a:ext cx="5448751" cy="262673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200" b="1">
                <a:latin typeface="+mj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Charts title</a:t>
            </a:r>
          </a:p>
        </p:txBody>
      </p:sp>
      <p:sp>
        <p:nvSpPr>
          <p:cNvPr id="33" name="Vertical Text Placeholder 2"/>
          <p:cNvSpPr>
            <a:spLocks noGrp="1"/>
          </p:cNvSpPr>
          <p:nvPr>
            <p:ph type="body" orient="vert" idx="28" hasCustomPrompt="1"/>
          </p:nvPr>
        </p:nvSpPr>
        <p:spPr>
          <a:xfrm>
            <a:off x="5932967" y="1042372"/>
            <a:ext cx="5448751" cy="259498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200" b="0">
                <a:latin typeface="+mj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36" name="Vertical Text Placeholder 2"/>
          <p:cNvSpPr>
            <a:spLocks noGrp="1"/>
          </p:cNvSpPr>
          <p:nvPr>
            <p:ph type="body" orient="vert" idx="29" hasCustomPrompt="1"/>
          </p:nvPr>
        </p:nvSpPr>
        <p:spPr>
          <a:xfrm>
            <a:off x="5932967" y="778750"/>
            <a:ext cx="5448751" cy="262673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200" b="1">
                <a:latin typeface="+mj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Charts title</a:t>
            </a:r>
          </a:p>
        </p:txBody>
      </p:sp>
      <p:sp>
        <p:nvSpPr>
          <p:cNvPr id="37" name="Vertical Text Placeholder 2"/>
          <p:cNvSpPr>
            <a:spLocks noGrp="1"/>
          </p:cNvSpPr>
          <p:nvPr>
            <p:ph type="body" orient="vert" idx="30" hasCustomPrompt="1"/>
          </p:nvPr>
        </p:nvSpPr>
        <p:spPr>
          <a:xfrm>
            <a:off x="292829" y="3856363"/>
            <a:ext cx="5448751" cy="259498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200" b="0">
                <a:latin typeface="+mj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41" name="Vertical Text Placeholder 2"/>
          <p:cNvSpPr>
            <a:spLocks noGrp="1"/>
          </p:cNvSpPr>
          <p:nvPr>
            <p:ph type="body" orient="vert" idx="31" hasCustomPrompt="1"/>
          </p:nvPr>
        </p:nvSpPr>
        <p:spPr>
          <a:xfrm>
            <a:off x="292829" y="3592741"/>
            <a:ext cx="5448751" cy="262673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200" b="1">
                <a:latin typeface="+mj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Charts title</a:t>
            </a:r>
          </a:p>
        </p:txBody>
      </p:sp>
      <p:sp>
        <p:nvSpPr>
          <p:cNvPr id="2" name="Rectangle 18">
            <a:extLst>
              <a:ext uri="{FF2B5EF4-FFF2-40B4-BE49-F238E27FC236}">
                <a16:creationId xmlns:a16="http://schemas.microsoft.com/office/drawing/2014/main" id="{E1BBAEB4-58A1-EC4A-6964-CCA1AE275A67}"/>
              </a:ext>
            </a:extLst>
          </p:cNvPr>
          <p:cNvSpPr/>
          <p:nvPr userDrawn="1"/>
        </p:nvSpPr>
        <p:spPr>
          <a:xfrm rot="5400000">
            <a:off x="58829" y="377505"/>
            <a:ext cx="432000" cy="36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456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0F70ED26-1BB2-494A-9F9B-C77E25337F0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1416" y="171225"/>
            <a:ext cx="11207157" cy="430392"/>
          </a:xfrm>
          <a:prstGeom prst="rect">
            <a:avLst/>
          </a:prstGeom>
        </p:spPr>
        <p:txBody>
          <a:bodyPr lIns="288000" anchor="t"/>
          <a:lstStyle>
            <a:lvl1pPr marL="0" indent="0">
              <a:buNone/>
              <a:defRPr sz="2400">
                <a:solidFill>
                  <a:schemeClr val="accent2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5621" y="6572515"/>
            <a:ext cx="4896544" cy="306064"/>
          </a:xfrm>
          <a:prstGeom prst="rect">
            <a:avLst/>
          </a:prstGeom>
          <a:noFill/>
        </p:spPr>
        <p:txBody>
          <a:bodyPr wrap="none" lIns="0" tIns="0" rIns="0" bIns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1200" cap="none" spc="0" normalizeH="0" baseline="0" noProof="0">
              <a:ln>
                <a:noFill/>
              </a:ln>
              <a:solidFill>
                <a:srgbClr val="2F283C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8483" y="299662"/>
            <a:ext cx="243606" cy="301955"/>
          </a:xfrm>
          <a:prstGeom prst="rect">
            <a:avLst/>
          </a:prstGeom>
        </p:spPr>
      </p:pic>
      <p:sp>
        <p:nvSpPr>
          <p:cNvPr id="20" name="TextBox 19"/>
          <p:cNvSpPr txBox="1"/>
          <p:nvPr userDrawn="1"/>
        </p:nvSpPr>
        <p:spPr>
          <a:xfrm>
            <a:off x="11458573" y="6334780"/>
            <a:ext cx="733427" cy="26161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eaLnBrk="0" fontAlgn="base" hangingPunct="0">
              <a:spcAft>
                <a:spcPct val="0"/>
              </a:spcAft>
              <a:buClr>
                <a:srgbClr val="00DEA5"/>
              </a:buClr>
              <a:buSzPct val="115000"/>
              <a:defRPr/>
            </a:pPr>
            <a:fld id="{B1E76123-1BC9-41C9-AFA1-DAB105A43A52}" type="slidenum">
              <a:rPr lang="en-GB" sz="1100">
                <a:solidFill>
                  <a:schemeClr val="accent2"/>
                </a:solidFill>
                <a:cs typeface="Rubik Light" panose="02000604000000020004" pitchFamily="2" charset="-79"/>
              </a:rPr>
              <a:pPr algn="ctr" eaLnBrk="0" fontAlgn="base" hangingPunct="0">
                <a:spcAft>
                  <a:spcPct val="0"/>
                </a:spcAft>
                <a:buClr>
                  <a:srgbClr val="00DEA5"/>
                </a:buClr>
                <a:buSzPct val="115000"/>
                <a:defRPr/>
              </a:pPr>
              <a:t>‹#›</a:t>
            </a:fld>
            <a:endParaRPr lang="en-GB" sz="1100">
              <a:solidFill>
                <a:schemeClr val="accent2"/>
              </a:solidFill>
              <a:cs typeface="Rubik Light" panose="02000604000000020004" pitchFamily="2" charset="-79"/>
            </a:endParaRPr>
          </a:p>
        </p:txBody>
      </p:sp>
      <p:sp>
        <p:nvSpPr>
          <p:cNvPr id="2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92829" y="1430375"/>
            <a:ext cx="5448751" cy="19122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/>
              <a:t> 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sz="half" idx="20" hasCustomPrompt="1"/>
          </p:nvPr>
        </p:nvSpPr>
        <p:spPr>
          <a:xfrm>
            <a:off x="5932967" y="1430375"/>
            <a:ext cx="5525605" cy="19122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/>
              <a:t> 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0F70ED26-1BB2-494A-9F9B-C77E25337F0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2830" y="6369968"/>
            <a:ext cx="11165743" cy="199780"/>
          </a:xfrm>
          <a:prstGeom prst="rect">
            <a:avLst/>
          </a:prstGeom>
        </p:spPr>
        <p:txBody>
          <a:bodyPr lIns="288000" anchor="t"/>
          <a:lstStyle>
            <a:lvl1pPr marL="0" indent="0">
              <a:buNone/>
              <a:defRPr sz="800" b="0" baseline="0">
                <a:solidFill>
                  <a:schemeClr val="accent2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Source:</a:t>
            </a:r>
          </a:p>
        </p:txBody>
      </p:sp>
      <p:sp>
        <p:nvSpPr>
          <p:cNvPr id="32" name="Content Placeholder 2"/>
          <p:cNvSpPr>
            <a:spLocks noGrp="1"/>
          </p:cNvSpPr>
          <p:nvPr>
            <p:ph sz="half" idx="27" hasCustomPrompt="1"/>
          </p:nvPr>
        </p:nvSpPr>
        <p:spPr>
          <a:xfrm>
            <a:off x="292829" y="4197390"/>
            <a:ext cx="5448751" cy="19122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/>
              <a:t> </a:t>
            </a:r>
          </a:p>
        </p:txBody>
      </p:sp>
      <p:sp>
        <p:nvSpPr>
          <p:cNvPr id="33" name="Content Placeholder 2"/>
          <p:cNvSpPr>
            <a:spLocks noGrp="1"/>
          </p:cNvSpPr>
          <p:nvPr>
            <p:ph sz="half" idx="28" hasCustomPrompt="1"/>
          </p:nvPr>
        </p:nvSpPr>
        <p:spPr>
          <a:xfrm>
            <a:off x="5932967" y="4197390"/>
            <a:ext cx="5525605" cy="19122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/>
              <a:t> </a:t>
            </a:r>
          </a:p>
        </p:txBody>
      </p:sp>
      <p:cxnSp>
        <p:nvCxnSpPr>
          <p:cNvPr id="44" name="Straight Connector 43"/>
          <p:cNvCxnSpPr/>
          <p:nvPr userDrawn="1"/>
        </p:nvCxnSpPr>
        <p:spPr>
          <a:xfrm>
            <a:off x="292830" y="1366122"/>
            <a:ext cx="54487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Vertical Text Placeholder 2"/>
          <p:cNvSpPr>
            <a:spLocks noGrp="1"/>
          </p:cNvSpPr>
          <p:nvPr>
            <p:ph type="body" orient="vert" idx="24" hasCustomPrompt="1"/>
          </p:nvPr>
        </p:nvSpPr>
        <p:spPr>
          <a:xfrm>
            <a:off x="292829" y="1042372"/>
            <a:ext cx="5448751" cy="259498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200" b="0">
                <a:latin typeface="+mj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46" name="Vertical Text Placeholder 2"/>
          <p:cNvSpPr>
            <a:spLocks noGrp="1"/>
          </p:cNvSpPr>
          <p:nvPr>
            <p:ph type="body" orient="vert" idx="23" hasCustomPrompt="1"/>
          </p:nvPr>
        </p:nvSpPr>
        <p:spPr>
          <a:xfrm>
            <a:off x="292829" y="778750"/>
            <a:ext cx="5448751" cy="262673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200" b="1">
                <a:latin typeface="+mj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Charts title</a:t>
            </a:r>
          </a:p>
        </p:txBody>
      </p:sp>
      <p:cxnSp>
        <p:nvCxnSpPr>
          <p:cNvPr id="47" name="Straight Connector 46"/>
          <p:cNvCxnSpPr/>
          <p:nvPr userDrawn="1"/>
        </p:nvCxnSpPr>
        <p:spPr>
          <a:xfrm>
            <a:off x="292830" y="4156189"/>
            <a:ext cx="54487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Vertical Text Placeholder 2"/>
          <p:cNvSpPr>
            <a:spLocks noGrp="1"/>
          </p:cNvSpPr>
          <p:nvPr>
            <p:ph type="body" orient="vert" idx="29" hasCustomPrompt="1"/>
          </p:nvPr>
        </p:nvSpPr>
        <p:spPr>
          <a:xfrm>
            <a:off x="292829" y="3832439"/>
            <a:ext cx="5448751" cy="259498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200" b="0">
                <a:latin typeface="+mj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49" name="Vertical Text Placeholder 2"/>
          <p:cNvSpPr>
            <a:spLocks noGrp="1"/>
          </p:cNvSpPr>
          <p:nvPr>
            <p:ph type="body" orient="vert" idx="30" hasCustomPrompt="1"/>
          </p:nvPr>
        </p:nvSpPr>
        <p:spPr>
          <a:xfrm>
            <a:off x="292829" y="3568817"/>
            <a:ext cx="5448751" cy="262673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200" b="1">
                <a:latin typeface="+mj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Charts title</a:t>
            </a:r>
          </a:p>
        </p:txBody>
      </p:sp>
      <p:cxnSp>
        <p:nvCxnSpPr>
          <p:cNvPr id="50" name="Straight Connector 49"/>
          <p:cNvCxnSpPr/>
          <p:nvPr userDrawn="1"/>
        </p:nvCxnSpPr>
        <p:spPr>
          <a:xfrm>
            <a:off x="5932968" y="1366122"/>
            <a:ext cx="54487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Vertical Text Placeholder 2"/>
          <p:cNvSpPr>
            <a:spLocks noGrp="1"/>
          </p:cNvSpPr>
          <p:nvPr>
            <p:ph type="body" orient="vert" idx="31" hasCustomPrompt="1"/>
          </p:nvPr>
        </p:nvSpPr>
        <p:spPr>
          <a:xfrm>
            <a:off x="5932967" y="1042372"/>
            <a:ext cx="5448751" cy="259498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200" b="0">
                <a:latin typeface="+mj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52" name="Vertical Text Placeholder 2"/>
          <p:cNvSpPr>
            <a:spLocks noGrp="1"/>
          </p:cNvSpPr>
          <p:nvPr>
            <p:ph type="body" orient="vert" idx="32" hasCustomPrompt="1"/>
          </p:nvPr>
        </p:nvSpPr>
        <p:spPr>
          <a:xfrm>
            <a:off x="5932967" y="778750"/>
            <a:ext cx="5448751" cy="262673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200" b="1">
                <a:latin typeface="+mj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Charts title</a:t>
            </a:r>
          </a:p>
        </p:txBody>
      </p:sp>
      <p:cxnSp>
        <p:nvCxnSpPr>
          <p:cNvPr id="53" name="Straight Connector 52"/>
          <p:cNvCxnSpPr/>
          <p:nvPr userDrawn="1"/>
        </p:nvCxnSpPr>
        <p:spPr>
          <a:xfrm>
            <a:off x="5932968" y="4156189"/>
            <a:ext cx="54487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Vertical Text Placeholder 2"/>
          <p:cNvSpPr>
            <a:spLocks noGrp="1"/>
          </p:cNvSpPr>
          <p:nvPr>
            <p:ph type="body" orient="vert" idx="33" hasCustomPrompt="1"/>
          </p:nvPr>
        </p:nvSpPr>
        <p:spPr>
          <a:xfrm>
            <a:off x="5932967" y="3832439"/>
            <a:ext cx="5448751" cy="259498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200" b="0">
                <a:latin typeface="+mj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55" name="Vertical Text Placeholder 2"/>
          <p:cNvSpPr>
            <a:spLocks noGrp="1"/>
          </p:cNvSpPr>
          <p:nvPr>
            <p:ph type="body" orient="vert" idx="34" hasCustomPrompt="1"/>
          </p:nvPr>
        </p:nvSpPr>
        <p:spPr>
          <a:xfrm>
            <a:off x="5932967" y="3568817"/>
            <a:ext cx="5448751" cy="262673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200" b="1">
                <a:latin typeface="+mj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Charts title</a:t>
            </a:r>
          </a:p>
        </p:txBody>
      </p:sp>
      <p:sp>
        <p:nvSpPr>
          <p:cNvPr id="2" name="Rectangle 18">
            <a:extLst>
              <a:ext uri="{FF2B5EF4-FFF2-40B4-BE49-F238E27FC236}">
                <a16:creationId xmlns:a16="http://schemas.microsoft.com/office/drawing/2014/main" id="{12E9E718-3100-A2EA-9B50-0109BEB397E7}"/>
              </a:ext>
            </a:extLst>
          </p:cNvPr>
          <p:cNvSpPr/>
          <p:nvPr userDrawn="1"/>
        </p:nvSpPr>
        <p:spPr>
          <a:xfrm rot="5400000">
            <a:off x="58829" y="377505"/>
            <a:ext cx="432000" cy="36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753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0F70ED26-1BB2-494A-9F9B-C77E25337F0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1416" y="171225"/>
            <a:ext cx="11207157" cy="430392"/>
          </a:xfrm>
          <a:prstGeom prst="rect">
            <a:avLst/>
          </a:prstGeom>
        </p:spPr>
        <p:txBody>
          <a:bodyPr lIns="288000" anchor="t"/>
          <a:lstStyle>
            <a:lvl1pPr marL="0" indent="0">
              <a:buNone/>
              <a:defRPr sz="2400">
                <a:solidFill>
                  <a:schemeClr val="accent2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5621" y="6572515"/>
            <a:ext cx="4896544" cy="306064"/>
          </a:xfrm>
          <a:prstGeom prst="rect">
            <a:avLst/>
          </a:prstGeom>
          <a:noFill/>
        </p:spPr>
        <p:txBody>
          <a:bodyPr wrap="none" lIns="0" tIns="0" rIns="0" bIns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1200" cap="none" spc="0" normalizeH="0" baseline="0" noProof="0">
              <a:ln>
                <a:noFill/>
              </a:ln>
              <a:solidFill>
                <a:srgbClr val="2F283C"/>
              </a:solidFill>
              <a:effectLst/>
              <a:uLnTx/>
              <a:uFillTx/>
              <a:latin typeface="+mn-lt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8483" y="299662"/>
            <a:ext cx="243606" cy="301955"/>
          </a:xfrm>
          <a:prstGeom prst="rect">
            <a:avLst/>
          </a:prstGeom>
        </p:spPr>
      </p:pic>
      <p:sp>
        <p:nvSpPr>
          <p:cNvPr id="20" name="TextBox 19"/>
          <p:cNvSpPr txBox="1"/>
          <p:nvPr userDrawn="1"/>
        </p:nvSpPr>
        <p:spPr>
          <a:xfrm>
            <a:off x="11458573" y="6334780"/>
            <a:ext cx="733427" cy="26161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eaLnBrk="0" fontAlgn="base" hangingPunct="0">
              <a:spcAft>
                <a:spcPct val="0"/>
              </a:spcAft>
              <a:buClr>
                <a:srgbClr val="00DEA5"/>
              </a:buClr>
              <a:buSzPct val="115000"/>
              <a:defRPr/>
            </a:pPr>
            <a:fld id="{B1E76123-1BC9-41C9-AFA1-DAB105A43A52}" type="slidenum">
              <a:rPr lang="en-GB" sz="1100">
                <a:solidFill>
                  <a:schemeClr val="accent2"/>
                </a:solidFill>
                <a:latin typeface="+mn-lt"/>
                <a:cs typeface="Rubik Light" panose="02000604000000020004" pitchFamily="2" charset="-79"/>
              </a:rPr>
              <a:pPr algn="ctr" eaLnBrk="0" fontAlgn="base" hangingPunct="0">
                <a:spcAft>
                  <a:spcPct val="0"/>
                </a:spcAft>
                <a:buClr>
                  <a:srgbClr val="00DEA5"/>
                </a:buClr>
                <a:buSzPct val="115000"/>
                <a:defRPr/>
              </a:pPr>
              <a:t>‹#›</a:t>
            </a:fld>
            <a:endParaRPr lang="en-GB" sz="1100">
              <a:solidFill>
                <a:schemeClr val="accent2"/>
              </a:solidFill>
              <a:latin typeface="+mn-lt"/>
              <a:cs typeface="Rubik Light" panose="02000604000000020004" pitchFamily="2" charset="-79"/>
            </a:endParaRPr>
          </a:p>
        </p:txBody>
      </p:sp>
      <p:sp>
        <p:nvSpPr>
          <p:cNvPr id="2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92829" y="1183349"/>
            <a:ext cx="5448751" cy="2149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GB"/>
              <a:t> 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sz="half" idx="20" hasCustomPrompt="1"/>
          </p:nvPr>
        </p:nvSpPr>
        <p:spPr>
          <a:xfrm>
            <a:off x="5932967" y="1183349"/>
            <a:ext cx="5525605" cy="2149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GB"/>
              <a:t> 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0F70ED26-1BB2-494A-9F9B-C77E25337F0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2830" y="6369968"/>
            <a:ext cx="11165743" cy="199780"/>
          </a:xfrm>
          <a:prstGeom prst="rect">
            <a:avLst/>
          </a:prstGeom>
        </p:spPr>
        <p:txBody>
          <a:bodyPr lIns="288000" anchor="t"/>
          <a:lstStyle>
            <a:lvl1pPr marL="0" indent="0">
              <a:buNone/>
              <a:defRPr sz="1000" b="0" baseline="0">
                <a:solidFill>
                  <a:schemeClr val="accent2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Source:</a:t>
            </a:r>
          </a:p>
        </p:txBody>
      </p:sp>
      <p:sp>
        <p:nvSpPr>
          <p:cNvPr id="32" name="Content Placeholder 2"/>
          <p:cNvSpPr>
            <a:spLocks noGrp="1"/>
          </p:cNvSpPr>
          <p:nvPr>
            <p:ph sz="half" idx="27" hasCustomPrompt="1"/>
          </p:nvPr>
        </p:nvSpPr>
        <p:spPr>
          <a:xfrm>
            <a:off x="292829" y="3950109"/>
            <a:ext cx="5448751" cy="22470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GB"/>
              <a:t> </a:t>
            </a:r>
          </a:p>
        </p:txBody>
      </p:sp>
      <p:sp>
        <p:nvSpPr>
          <p:cNvPr id="33" name="Content Placeholder 2"/>
          <p:cNvSpPr>
            <a:spLocks noGrp="1"/>
          </p:cNvSpPr>
          <p:nvPr>
            <p:ph sz="half" idx="28" hasCustomPrompt="1"/>
          </p:nvPr>
        </p:nvSpPr>
        <p:spPr>
          <a:xfrm>
            <a:off x="5932967" y="3950109"/>
            <a:ext cx="5525605" cy="22470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GB"/>
              <a:t> </a:t>
            </a:r>
          </a:p>
        </p:txBody>
      </p:sp>
      <p:cxnSp>
        <p:nvCxnSpPr>
          <p:cNvPr id="44" name="Straight Connector 43"/>
          <p:cNvCxnSpPr/>
          <p:nvPr userDrawn="1"/>
        </p:nvCxnSpPr>
        <p:spPr>
          <a:xfrm>
            <a:off x="292830" y="1119096"/>
            <a:ext cx="54487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Vertical Text Placeholder 2"/>
          <p:cNvSpPr>
            <a:spLocks noGrp="1"/>
          </p:cNvSpPr>
          <p:nvPr>
            <p:ph type="body" orient="vert" idx="23" hasCustomPrompt="1"/>
          </p:nvPr>
        </p:nvSpPr>
        <p:spPr>
          <a:xfrm>
            <a:off x="292829" y="766090"/>
            <a:ext cx="5448751" cy="262673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800" b="1">
                <a:latin typeface="+mn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Charts title</a:t>
            </a:r>
          </a:p>
        </p:txBody>
      </p:sp>
      <p:cxnSp>
        <p:nvCxnSpPr>
          <p:cNvPr id="47" name="Straight Connector 46"/>
          <p:cNvCxnSpPr/>
          <p:nvPr userDrawn="1"/>
        </p:nvCxnSpPr>
        <p:spPr>
          <a:xfrm>
            <a:off x="292830" y="3899020"/>
            <a:ext cx="54487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Vertical Text Placeholder 2"/>
          <p:cNvSpPr>
            <a:spLocks noGrp="1"/>
          </p:cNvSpPr>
          <p:nvPr>
            <p:ph type="body" orient="vert" idx="30" hasCustomPrompt="1"/>
          </p:nvPr>
        </p:nvSpPr>
        <p:spPr>
          <a:xfrm>
            <a:off x="292829" y="3568817"/>
            <a:ext cx="5448751" cy="262673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800" b="1">
                <a:latin typeface="+mn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Charts title</a:t>
            </a:r>
          </a:p>
        </p:txBody>
      </p:sp>
      <p:cxnSp>
        <p:nvCxnSpPr>
          <p:cNvPr id="50" name="Straight Connector 49"/>
          <p:cNvCxnSpPr/>
          <p:nvPr userDrawn="1"/>
        </p:nvCxnSpPr>
        <p:spPr>
          <a:xfrm>
            <a:off x="5932968" y="1119096"/>
            <a:ext cx="54487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Vertical Text Placeholder 2"/>
          <p:cNvSpPr>
            <a:spLocks noGrp="1"/>
          </p:cNvSpPr>
          <p:nvPr>
            <p:ph type="body" orient="vert" idx="32" hasCustomPrompt="1"/>
          </p:nvPr>
        </p:nvSpPr>
        <p:spPr>
          <a:xfrm>
            <a:off x="5932967" y="778750"/>
            <a:ext cx="5448751" cy="262673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800" b="1">
                <a:latin typeface="+mn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Charts title</a:t>
            </a:r>
          </a:p>
        </p:txBody>
      </p:sp>
      <p:cxnSp>
        <p:nvCxnSpPr>
          <p:cNvPr id="53" name="Straight Connector 52"/>
          <p:cNvCxnSpPr/>
          <p:nvPr userDrawn="1"/>
        </p:nvCxnSpPr>
        <p:spPr>
          <a:xfrm>
            <a:off x="5932968" y="3899020"/>
            <a:ext cx="54487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Vertical Text Placeholder 2"/>
          <p:cNvSpPr>
            <a:spLocks noGrp="1"/>
          </p:cNvSpPr>
          <p:nvPr>
            <p:ph type="body" orient="vert" idx="34" hasCustomPrompt="1"/>
          </p:nvPr>
        </p:nvSpPr>
        <p:spPr>
          <a:xfrm>
            <a:off x="5932967" y="3568817"/>
            <a:ext cx="5448751" cy="262673"/>
          </a:xfrm>
          <a:prstGeom prst="rect">
            <a:avLst/>
          </a:prstGeom>
        </p:spPr>
        <p:txBody>
          <a:bodyPr vert="horz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800" b="1">
                <a:latin typeface="+mn-lt"/>
              </a:defRPr>
            </a:lvl1pPr>
            <a:lvl2pPr>
              <a:defRPr sz="12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050">
                <a:latin typeface="+mj-lt"/>
              </a:defRPr>
            </a:lvl4pPr>
            <a:lvl5pPr>
              <a:defRPr sz="1050">
                <a:latin typeface="+mj-lt"/>
              </a:defRPr>
            </a:lvl5pPr>
          </a:lstStyle>
          <a:p>
            <a:pPr lvl="0"/>
            <a:r>
              <a:rPr lang="en-US"/>
              <a:t>Charts title</a:t>
            </a:r>
          </a:p>
        </p:txBody>
      </p:sp>
      <p:sp>
        <p:nvSpPr>
          <p:cNvPr id="2" name="Rectangle 18">
            <a:extLst>
              <a:ext uri="{FF2B5EF4-FFF2-40B4-BE49-F238E27FC236}">
                <a16:creationId xmlns:a16="http://schemas.microsoft.com/office/drawing/2014/main" id="{12E9E718-3100-A2EA-9B50-0109BEB397E7}"/>
              </a:ext>
            </a:extLst>
          </p:cNvPr>
          <p:cNvSpPr/>
          <p:nvPr userDrawn="1"/>
        </p:nvSpPr>
        <p:spPr>
          <a:xfrm rot="5400000">
            <a:off x="58829" y="377505"/>
            <a:ext cx="432000" cy="36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6967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311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881" r:id="rId2"/>
    <p:sldLayoutId id="2147483944" r:id="rId3"/>
    <p:sldLayoutId id="2147483885" r:id="rId4"/>
    <p:sldLayoutId id="2147483883" r:id="rId5"/>
    <p:sldLayoutId id="2147483691" r:id="rId6"/>
    <p:sldLayoutId id="2147483706" r:id="rId7"/>
    <p:sldLayoutId id="2147483707" r:id="rId8"/>
    <p:sldLayoutId id="2147483884" r:id="rId9"/>
    <p:sldLayoutId id="2147483950" r:id="rId10"/>
    <p:sldLayoutId id="2147483954" r:id="rId11"/>
    <p:sldLayoutId id="214748395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lobaldata.com/health-economics/US/Illinois/Obesity-Impact-on-Illinois.pdf" TargetMode="Externa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sv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1.svg"/><Relationship Id="rId11" Type="http://schemas.openxmlformats.org/officeDocument/2006/relationships/image" Target="../media/image9.png"/><Relationship Id="rId5" Type="http://schemas.openxmlformats.org/officeDocument/2006/relationships/image" Target="../media/image30.png"/><Relationship Id="rId10" Type="http://schemas.openxmlformats.org/officeDocument/2006/relationships/image" Target="../media/image35.svg"/><Relationship Id="rId4" Type="http://schemas.openxmlformats.org/officeDocument/2006/relationships/image" Target="../media/image29.svg"/><Relationship Id="rId9" Type="http://schemas.openxmlformats.org/officeDocument/2006/relationships/image" Target="../media/image3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svg"/><Relationship Id="rId13" Type="http://schemas.openxmlformats.org/officeDocument/2006/relationships/image" Target="../media/image40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9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3.sv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5" Type="http://schemas.openxmlformats.org/officeDocument/2006/relationships/image" Target="../media/image25.png"/><Relationship Id="rId10" Type="http://schemas.openxmlformats.org/officeDocument/2006/relationships/image" Target="../media/image37.svg"/><Relationship Id="rId4" Type="http://schemas.openxmlformats.org/officeDocument/2006/relationships/image" Target="../media/image31.svg"/><Relationship Id="rId9" Type="http://schemas.openxmlformats.org/officeDocument/2006/relationships/image" Target="../media/image36.png"/><Relationship Id="rId14" Type="http://schemas.openxmlformats.org/officeDocument/2006/relationships/image" Target="../media/image41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D4FCD3F-1078-4F66-94ED-053842B6D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Obesity's Impact on Illinois’ Economy and Labor Force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0ADA6E1-7CB9-449B-AF25-B09FAC8644F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/>
              <a:t>Supported by Eli Lilly and Company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39F46EE-9B40-8304-EF78-FBDF217C575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64089" y="5829706"/>
            <a:ext cx="4674665" cy="1028293"/>
          </a:xfrm>
        </p:spPr>
        <p:txBody>
          <a:bodyPr/>
          <a:lstStyle/>
          <a:p>
            <a:r>
              <a:rPr lang="en-US" dirty="0"/>
              <a:t>See the full report at:</a:t>
            </a:r>
          </a:p>
          <a:p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https://www.globaldata.com/health-economics/US/Illinois/Obesity-Impact-on-Illinois.pdf 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E0D1A6-C030-569A-FD3B-5D88456FBAAC}"/>
              </a:ext>
            </a:extLst>
          </p:cNvPr>
          <p:cNvSpPr txBox="1"/>
          <p:nvPr/>
        </p:nvSpPr>
        <p:spPr>
          <a:xfrm>
            <a:off x="582386" y="4767907"/>
            <a:ext cx="4305300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b="1" dirty="0"/>
              <a:t>March 2024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405551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316616D1-2034-555C-E13A-420E15AAAB1F}"/>
              </a:ext>
            </a:extLst>
          </p:cNvPr>
          <p:cNvSpPr/>
          <p:nvPr/>
        </p:nvSpPr>
        <p:spPr>
          <a:xfrm>
            <a:off x="946997" y="5430294"/>
            <a:ext cx="3587811" cy="1317421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9563B31-612E-BCE3-F342-68F366B40454}"/>
              </a:ext>
            </a:extLst>
          </p:cNvPr>
          <p:cNvSpPr/>
          <p:nvPr/>
        </p:nvSpPr>
        <p:spPr>
          <a:xfrm>
            <a:off x="4627418" y="5434983"/>
            <a:ext cx="2802419" cy="1324059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BDB6BD6-7C81-D3EF-0261-02732BF6805C}"/>
              </a:ext>
            </a:extLst>
          </p:cNvPr>
          <p:cNvSpPr/>
          <p:nvPr/>
        </p:nvSpPr>
        <p:spPr>
          <a:xfrm>
            <a:off x="7522447" y="5434983"/>
            <a:ext cx="3528600" cy="1313618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D4B3A7B-4F6E-3BDC-09D5-DF51A1C28113}"/>
              </a:ext>
            </a:extLst>
          </p:cNvPr>
          <p:cNvSpPr/>
          <p:nvPr/>
        </p:nvSpPr>
        <p:spPr>
          <a:xfrm>
            <a:off x="934081" y="3239001"/>
            <a:ext cx="4869553" cy="1470605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B393CD-D8EE-3DAB-D688-B389AEDA22F9}"/>
              </a:ext>
            </a:extLst>
          </p:cNvPr>
          <p:cNvSpPr/>
          <p:nvPr/>
        </p:nvSpPr>
        <p:spPr>
          <a:xfrm>
            <a:off x="850020" y="814743"/>
            <a:ext cx="10285340" cy="505286"/>
          </a:xfrm>
          <a:prstGeom prst="rect">
            <a:avLst/>
          </a:prstGeom>
          <a:solidFill>
            <a:srgbClr val="00438E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12B849-7309-8E93-97EB-6597CA361DC3}"/>
              </a:ext>
            </a:extLst>
          </p:cNvPr>
          <p:cNvSpPr/>
          <p:nvPr/>
        </p:nvSpPr>
        <p:spPr>
          <a:xfrm>
            <a:off x="648512" y="195007"/>
            <a:ext cx="10919092" cy="529504"/>
          </a:xfrm>
          <a:prstGeom prst="rect">
            <a:avLst/>
          </a:prstGeom>
          <a:solidFill>
            <a:srgbClr val="192E5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731E33-7F89-2D12-1337-669204DF24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876" y="266899"/>
            <a:ext cx="10842445" cy="430392"/>
          </a:xfrm>
        </p:spPr>
        <p:txBody>
          <a:bodyPr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alibri"/>
                <a:cs typeface="Calibri"/>
              </a:rPr>
              <a:t>Economic, Workforce, and State Budget Implications of Excess Weight in Illinois: 2022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B8D167-8E30-ABF1-147C-28F26C8C01BA}"/>
              </a:ext>
            </a:extLst>
          </p:cNvPr>
          <p:cNvSpPr/>
          <p:nvPr/>
        </p:nvSpPr>
        <p:spPr>
          <a:xfrm>
            <a:off x="915610" y="1427706"/>
            <a:ext cx="4869553" cy="1076012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DE9197-E262-DB9A-B171-97022103E28E}"/>
              </a:ext>
            </a:extLst>
          </p:cNvPr>
          <p:cNvSpPr txBox="1"/>
          <p:nvPr/>
        </p:nvSpPr>
        <p:spPr>
          <a:xfrm>
            <a:off x="2488074" y="866313"/>
            <a:ext cx="712585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n/>
                <a:solidFill>
                  <a:schemeClr val="bg1"/>
                </a:solidFill>
                <a:latin typeface="Calibri"/>
                <a:cs typeface="Calibri"/>
              </a:rPr>
              <a:t>Reduced economic activity by</a:t>
            </a:r>
            <a:r>
              <a:rPr lang="en-US" sz="2000" b="1" dirty="0">
                <a:ln/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sz="2200" b="1" dirty="0">
                <a:ln/>
                <a:solidFill>
                  <a:schemeClr val="bg1"/>
                </a:solidFill>
                <a:latin typeface="Calibri"/>
                <a:cs typeface="Calibri"/>
              </a:rPr>
              <a:t>$17.6B (1.7%)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39C25CC-5B6F-CEF2-3B72-2F47D081F24B}"/>
              </a:ext>
            </a:extLst>
          </p:cNvPr>
          <p:cNvSpPr txBox="1"/>
          <p:nvPr/>
        </p:nvSpPr>
        <p:spPr>
          <a:xfrm>
            <a:off x="839134" y="1379849"/>
            <a:ext cx="4935143" cy="67710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900" b="1" dirty="0">
                <a:ln/>
                <a:solidFill>
                  <a:srgbClr val="0F9DE1"/>
                </a:solidFill>
                <a:latin typeface="Calibri"/>
                <a:cs typeface="Calibri"/>
              </a:rPr>
              <a:t>$1.6B</a:t>
            </a:r>
            <a:r>
              <a:rPr lang="en-US" sz="1900" b="1" dirty="0">
                <a:ln/>
                <a:solidFill>
                  <a:srgbClr val="5BBD23"/>
                </a:solidFill>
                <a:latin typeface="Calibri"/>
                <a:cs typeface="Calibri"/>
              </a:rPr>
              <a:t> </a:t>
            </a:r>
            <a:r>
              <a:rPr lang="en-US" sz="1900" b="1" dirty="0">
                <a:ln/>
                <a:latin typeface="Calibri"/>
                <a:cs typeface="Calibri"/>
              </a:rPr>
              <a:t>in higher work absenteeism and disability costs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7B1B84C-6BFF-8D1D-E6D3-638B529678E9}"/>
              </a:ext>
            </a:extLst>
          </p:cNvPr>
          <p:cNvSpPr/>
          <p:nvPr/>
        </p:nvSpPr>
        <p:spPr>
          <a:xfrm>
            <a:off x="850020" y="2612669"/>
            <a:ext cx="10285340" cy="508900"/>
          </a:xfrm>
          <a:prstGeom prst="rect">
            <a:avLst/>
          </a:prstGeom>
          <a:solidFill>
            <a:srgbClr val="00438E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651A110-356C-5E56-F2F5-8636DE040B35}"/>
              </a:ext>
            </a:extLst>
          </p:cNvPr>
          <p:cNvSpPr txBox="1"/>
          <p:nvPr/>
        </p:nvSpPr>
        <p:spPr>
          <a:xfrm>
            <a:off x="934001" y="2653641"/>
            <a:ext cx="1037040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n/>
                <a:solidFill>
                  <a:schemeClr val="bg1"/>
                </a:solidFill>
                <a:latin typeface="Calibri"/>
                <a:cs typeface="Calibri"/>
              </a:rPr>
              <a:t>Negative</a:t>
            </a:r>
            <a:r>
              <a:rPr lang="en-US" b="1" dirty="0">
                <a:ln/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sz="2200" b="1" dirty="0">
                <a:ln/>
                <a:solidFill>
                  <a:schemeClr val="bg1"/>
                </a:solidFill>
                <a:latin typeface="Calibri"/>
                <a:cs typeface="Calibri"/>
              </a:rPr>
              <a:t>$2.4B </a:t>
            </a:r>
            <a:r>
              <a:rPr lang="en-US" sz="2000" dirty="0">
                <a:ln/>
                <a:solidFill>
                  <a:schemeClr val="bg1"/>
                </a:solidFill>
                <a:latin typeface="Calibri"/>
                <a:cs typeface="Calibri"/>
              </a:rPr>
              <a:t>budget implications for Illinois (3.6% of FY 2022 revenues)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3852ACC-DD82-6CFF-1EF7-92E9761377BA}"/>
              </a:ext>
            </a:extLst>
          </p:cNvPr>
          <p:cNvSpPr txBox="1"/>
          <p:nvPr/>
        </p:nvSpPr>
        <p:spPr>
          <a:xfrm>
            <a:off x="669180" y="3201670"/>
            <a:ext cx="5108156" cy="96949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lvl="1" algn="ctr"/>
            <a:r>
              <a:rPr lang="en-US" sz="1900" b="1" dirty="0">
                <a:ln/>
                <a:latin typeface="Calibri"/>
                <a:cs typeface="Calibri"/>
              </a:rPr>
              <a:t>Increased Medicaid, public assistance, &amp; state government health insurance costs by </a:t>
            </a:r>
            <a:r>
              <a:rPr lang="en-US" sz="1900" b="1" dirty="0">
                <a:ln/>
                <a:solidFill>
                  <a:srgbClr val="0F9DE1"/>
                </a:solidFill>
                <a:latin typeface="Calibri"/>
                <a:cs typeface="Calibri"/>
              </a:rPr>
              <a:t>$1B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D2F4FD1-5E7E-6DCF-08C0-AAC59997CAD8}"/>
              </a:ext>
            </a:extLst>
          </p:cNvPr>
          <p:cNvSpPr/>
          <p:nvPr/>
        </p:nvSpPr>
        <p:spPr>
          <a:xfrm>
            <a:off x="850020" y="4861184"/>
            <a:ext cx="10285340" cy="481530"/>
          </a:xfrm>
          <a:prstGeom prst="rect">
            <a:avLst/>
          </a:prstGeom>
          <a:solidFill>
            <a:srgbClr val="00438E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4C096AC-BA40-0EEC-CE13-DC5D7526A8CD}"/>
              </a:ext>
            </a:extLst>
          </p:cNvPr>
          <p:cNvSpPr txBox="1"/>
          <p:nvPr/>
        </p:nvSpPr>
        <p:spPr>
          <a:xfrm>
            <a:off x="145385" y="4905659"/>
            <a:ext cx="11422219" cy="40011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000">
                <a:ln/>
                <a:solidFill>
                  <a:schemeClr val="bg1"/>
                </a:solidFill>
                <a:latin typeface="Calibri"/>
                <a:cs typeface="Calibri"/>
              </a:rPr>
              <a:t>Money currently spent on healthcare that could be redirected to other purposes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8203A0F-DCAE-2ECA-3DE8-FF2D9602354C}"/>
              </a:ext>
            </a:extLst>
          </p:cNvPr>
          <p:cNvSpPr txBox="1"/>
          <p:nvPr/>
        </p:nvSpPr>
        <p:spPr>
          <a:xfrm>
            <a:off x="7019644" y="5401791"/>
            <a:ext cx="3990128" cy="67710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lvl="1" algn="ctr"/>
            <a:r>
              <a:rPr lang="en-US" sz="1900" b="1" dirty="0">
                <a:ln/>
                <a:solidFill>
                  <a:srgbClr val="0F9DE1"/>
                </a:solidFill>
                <a:latin typeface="Calibri"/>
                <a:cs typeface="Calibri"/>
              </a:rPr>
              <a:t>$3.7B</a:t>
            </a:r>
            <a:r>
              <a:rPr lang="en-US" sz="1900" b="1" dirty="0">
                <a:ln/>
                <a:solidFill>
                  <a:srgbClr val="5BBD23"/>
                </a:solidFill>
                <a:latin typeface="Calibri"/>
                <a:cs typeface="Calibri"/>
              </a:rPr>
              <a:t> </a:t>
            </a:r>
            <a:r>
              <a:rPr lang="en-US" sz="1900" b="1" dirty="0">
                <a:ln/>
                <a:latin typeface="Calibri"/>
                <a:cs typeface="Calibri"/>
              </a:rPr>
              <a:t>in federal Medicare and Medicaid spending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9EFF9B5-7F21-EC9D-9780-E27925612ABF}"/>
              </a:ext>
            </a:extLst>
          </p:cNvPr>
          <p:cNvSpPr txBox="1"/>
          <p:nvPr/>
        </p:nvSpPr>
        <p:spPr>
          <a:xfrm>
            <a:off x="4065852" y="5413166"/>
            <a:ext cx="3420154" cy="67710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lvl="1" algn="ctr"/>
            <a:r>
              <a:rPr lang="en-US" sz="1900" b="1" dirty="0">
                <a:ln/>
                <a:solidFill>
                  <a:srgbClr val="0F9DE1"/>
                </a:solidFill>
                <a:latin typeface="Calibri"/>
                <a:cs typeface="Calibri"/>
              </a:rPr>
              <a:t>$2.1B </a:t>
            </a:r>
            <a:r>
              <a:rPr lang="en-US" sz="1900" b="1" dirty="0">
                <a:ln/>
                <a:latin typeface="Calibri"/>
                <a:cs typeface="Calibri"/>
              </a:rPr>
              <a:t>in spending by employers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5EBDC15-5437-D661-A329-4B6656C3E637}"/>
              </a:ext>
            </a:extLst>
          </p:cNvPr>
          <p:cNvSpPr txBox="1"/>
          <p:nvPr/>
        </p:nvSpPr>
        <p:spPr>
          <a:xfrm>
            <a:off x="575794" y="5406056"/>
            <a:ext cx="3870711" cy="67710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lvl="1" algn="ctr"/>
            <a:r>
              <a:rPr lang="en-US" sz="1900" b="1" dirty="0">
                <a:ln/>
                <a:solidFill>
                  <a:srgbClr val="0F9DE1"/>
                </a:solidFill>
                <a:latin typeface="Calibri"/>
                <a:cs typeface="Calibri"/>
              </a:rPr>
              <a:t>$1.2B</a:t>
            </a:r>
            <a:r>
              <a:rPr lang="en-US" sz="1900" b="1" dirty="0">
                <a:ln/>
                <a:solidFill>
                  <a:srgbClr val="5BBD23"/>
                </a:solidFill>
                <a:latin typeface="Calibri"/>
                <a:cs typeface="Calibri"/>
              </a:rPr>
              <a:t> </a:t>
            </a:r>
            <a:r>
              <a:rPr lang="en-US" sz="1900" b="1" dirty="0">
                <a:ln/>
                <a:latin typeface="Calibri"/>
                <a:cs typeface="Calibri"/>
              </a:rPr>
              <a:t>in spending by households</a:t>
            </a:r>
          </a:p>
        </p:txBody>
      </p:sp>
      <p:pic>
        <p:nvPicPr>
          <p:cNvPr id="39" name="Graphic 38" descr="Flying Money with solid fill">
            <a:extLst>
              <a:ext uri="{FF2B5EF4-FFF2-40B4-BE49-F238E27FC236}">
                <a16:creationId xmlns:a16="http://schemas.microsoft.com/office/drawing/2014/main" id="{F7C08927-CF13-4238-C050-7F6C0BA85B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0709" y="2638248"/>
            <a:ext cx="462094" cy="462094"/>
          </a:xfrm>
          <a:prstGeom prst="rect">
            <a:avLst/>
          </a:prstGeom>
        </p:spPr>
      </p:pic>
      <p:pic>
        <p:nvPicPr>
          <p:cNvPr id="42" name="Graphic 41" descr="Money outline">
            <a:extLst>
              <a:ext uri="{FF2B5EF4-FFF2-40B4-BE49-F238E27FC236}">
                <a16:creationId xmlns:a16="http://schemas.microsoft.com/office/drawing/2014/main" id="{3229C53E-AFB8-3B2C-0767-AD06D8DF76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435720" y="745738"/>
            <a:ext cx="609601" cy="609601"/>
          </a:xfrm>
          <a:prstGeom prst="rect">
            <a:avLst/>
          </a:prstGeom>
        </p:spPr>
      </p:pic>
      <p:pic>
        <p:nvPicPr>
          <p:cNvPr id="44" name="Graphic 43" descr="Coins with solid fill">
            <a:extLst>
              <a:ext uri="{FF2B5EF4-FFF2-40B4-BE49-F238E27FC236}">
                <a16:creationId xmlns:a16="http://schemas.microsoft.com/office/drawing/2014/main" id="{07794DA6-7FD0-9B88-E240-1E914D60CB1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507538" y="4832541"/>
            <a:ext cx="558879" cy="55887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DA772F8-D6C5-BD1B-787C-F98DBC936AAB}"/>
              </a:ext>
            </a:extLst>
          </p:cNvPr>
          <p:cNvSpPr/>
          <p:nvPr/>
        </p:nvSpPr>
        <p:spPr>
          <a:xfrm>
            <a:off x="6638329" y="1423017"/>
            <a:ext cx="4407243" cy="1076013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125BDE-AA64-DB0A-E3EA-5D09D1402000}"/>
              </a:ext>
            </a:extLst>
          </p:cNvPr>
          <p:cNvSpPr/>
          <p:nvPr/>
        </p:nvSpPr>
        <p:spPr>
          <a:xfrm>
            <a:off x="6656885" y="3245655"/>
            <a:ext cx="4407243" cy="1463951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86AE4A-B4F4-4B8F-D20A-FB1C732EEAB5}"/>
              </a:ext>
            </a:extLst>
          </p:cNvPr>
          <p:cNvSpPr txBox="1"/>
          <p:nvPr/>
        </p:nvSpPr>
        <p:spPr>
          <a:xfrm>
            <a:off x="6874278" y="1423046"/>
            <a:ext cx="4061973" cy="38472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900" b="1" dirty="0">
                <a:ln/>
                <a:solidFill>
                  <a:srgbClr val="0F9DE1"/>
                </a:solidFill>
                <a:latin typeface="Calibri"/>
                <a:cs typeface="Calibri"/>
              </a:rPr>
              <a:t>145,900</a:t>
            </a:r>
            <a:r>
              <a:rPr lang="en-US" sz="1900" b="1" dirty="0">
                <a:ln/>
                <a:solidFill>
                  <a:schemeClr val="accent3"/>
                </a:solidFill>
                <a:latin typeface="Calibri"/>
                <a:cs typeface="Calibri"/>
              </a:rPr>
              <a:t> </a:t>
            </a:r>
            <a:r>
              <a:rPr lang="en-US" sz="1900" b="1" dirty="0">
                <a:ln/>
                <a:latin typeface="Calibri"/>
                <a:cs typeface="Calibri"/>
              </a:rPr>
              <a:t>fewer adults in the workforce</a:t>
            </a:r>
          </a:p>
        </p:txBody>
      </p:sp>
      <p:pic>
        <p:nvPicPr>
          <p:cNvPr id="9" name="Graphic 8" descr="Person in wheelchair with solid fill">
            <a:extLst>
              <a:ext uri="{FF2B5EF4-FFF2-40B4-BE49-F238E27FC236}">
                <a16:creationId xmlns:a16="http://schemas.microsoft.com/office/drawing/2014/main" id="{DFF3AABA-8A19-C5D4-D964-9ED44A4A089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060843" y="1986125"/>
            <a:ext cx="506706" cy="506706"/>
          </a:xfrm>
          <a:prstGeom prst="rect">
            <a:avLst/>
          </a:prstGeom>
        </p:spPr>
      </p:pic>
      <p:pic>
        <p:nvPicPr>
          <p:cNvPr id="13" name="Graphic 12" descr="Users with solid fill">
            <a:extLst>
              <a:ext uri="{FF2B5EF4-FFF2-40B4-BE49-F238E27FC236}">
                <a16:creationId xmlns:a16="http://schemas.microsoft.com/office/drawing/2014/main" id="{99CB25DA-C50B-B7B0-294A-76216D9E4CD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459621" y="1783810"/>
            <a:ext cx="776457" cy="776457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5B0304E3-E6A0-DD3F-0984-C42FC5C20A5E}"/>
              </a:ext>
            </a:extLst>
          </p:cNvPr>
          <p:cNvSpPr txBox="1"/>
          <p:nvPr/>
        </p:nvSpPr>
        <p:spPr>
          <a:xfrm>
            <a:off x="6782798" y="3245655"/>
            <a:ext cx="3797193" cy="67710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lvl="1" algn="ctr"/>
            <a:r>
              <a:rPr lang="en-US" sz="1900" b="1" dirty="0">
                <a:ln/>
                <a:latin typeface="Calibri"/>
                <a:cs typeface="Calibri"/>
              </a:rPr>
              <a:t>Reduced state tax revenues by </a:t>
            </a:r>
            <a:r>
              <a:rPr lang="en-US" sz="1900" b="1" dirty="0">
                <a:ln/>
                <a:solidFill>
                  <a:srgbClr val="0F9DE1"/>
                </a:solidFill>
                <a:latin typeface="Calibri"/>
                <a:cs typeface="Calibri"/>
              </a:rPr>
              <a:t>$1.4B (2.1%)</a:t>
            </a:r>
          </a:p>
        </p:txBody>
      </p:sp>
      <p:pic>
        <p:nvPicPr>
          <p:cNvPr id="18" name="Graphic 17" descr="Tax with solid fill">
            <a:extLst>
              <a:ext uri="{FF2B5EF4-FFF2-40B4-BE49-F238E27FC236}">
                <a16:creationId xmlns:a16="http://schemas.microsoft.com/office/drawing/2014/main" id="{5848E826-0939-2E5E-69AA-3E46BDE5405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709102" y="4054518"/>
            <a:ext cx="591210" cy="591210"/>
          </a:xfrm>
          <a:prstGeom prst="rect">
            <a:avLst/>
          </a:prstGeom>
        </p:spPr>
      </p:pic>
      <p:pic>
        <p:nvPicPr>
          <p:cNvPr id="23" name="Graphic 22" descr="Weight Loss with solid fill">
            <a:extLst>
              <a:ext uri="{FF2B5EF4-FFF2-40B4-BE49-F238E27FC236}">
                <a16:creationId xmlns:a16="http://schemas.microsoft.com/office/drawing/2014/main" id="{154C5A12-88FE-8E55-1E16-EC53C0DCE5A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122856" y="4056957"/>
            <a:ext cx="633802" cy="633802"/>
          </a:xfrm>
          <a:prstGeom prst="rect">
            <a:avLst/>
          </a:prstGeom>
        </p:spPr>
      </p:pic>
      <p:pic>
        <p:nvPicPr>
          <p:cNvPr id="30" name="Graphic 29" descr="Medical with solid fill">
            <a:extLst>
              <a:ext uri="{FF2B5EF4-FFF2-40B4-BE49-F238E27FC236}">
                <a16:creationId xmlns:a16="http://schemas.microsoft.com/office/drawing/2014/main" id="{520B6D9E-6D87-AB4D-971E-4264D9C62F6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9027672" y="6081472"/>
            <a:ext cx="576243" cy="576243"/>
          </a:xfrm>
          <a:prstGeom prst="rect">
            <a:avLst/>
          </a:prstGeom>
        </p:spPr>
      </p:pic>
      <p:pic>
        <p:nvPicPr>
          <p:cNvPr id="37" name="Graphic 36" descr="Home with solid fill">
            <a:extLst>
              <a:ext uri="{FF2B5EF4-FFF2-40B4-BE49-F238E27FC236}">
                <a16:creationId xmlns:a16="http://schemas.microsoft.com/office/drawing/2014/main" id="{4DEAB0D6-FBDA-D68F-C6FA-A7FE5FB153D0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511414" y="5973171"/>
            <a:ext cx="687212" cy="687212"/>
          </a:xfrm>
          <a:prstGeom prst="rect">
            <a:avLst/>
          </a:prstGeom>
        </p:spPr>
      </p:pic>
      <p:pic>
        <p:nvPicPr>
          <p:cNvPr id="40" name="Graphic 39" descr="Briefcase with solid fill">
            <a:extLst>
              <a:ext uri="{FF2B5EF4-FFF2-40B4-BE49-F238E27FC236}">
                <a16:creationId xmlns:a16="http://schemas.microsoft.com/office/drawing/2014/main" id="{6384D92D-B27C-EFEA-A322-CCCC77480A0B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813855" y="6050465"/>
            <a:ext cx="628066" cy="62806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E974C5A-9DF9-AB2A-4409-2143DB205348}"/>
              </a:ext>
            </a:extLst>
          </p:cNvPr>
          <p:cNvSpPr/>
          <p:nvPr/>
        </p:nvSpPr>
        <p:spPr>
          <a:xfrm>
            <a:off x="113968" y="118785"/>
            <a:ext cx="367967" cy="5198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3B427F-F6A7-8890-27A0-001FFA710F4F}"/>
              </a:ext>
            </a:extLst>
          </p:cNvPr>
          <p:cNvSpPr/>
          <p:nvPr/>
        </p:nvSpPr>
        <p:spPr>
          <a:xfrm>
            <a:off x="113968" y="543464"/>
            <a:ext cx="510428" cy="2862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68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46AEC48-0089-29A0-1687-0E8EF8FA8178}"/>
              </a:ext>
            </a:extLst>
          </p:cNvPr>
          <p:cNvSpPr/>
          <p:nvPr/>
        </p:nvSpPr>
        <p:spPr>
          <a:xfrm>
            <a:off x="9239271" y="4460998"/>
            <a:ext cx="2775208" cy="792225"/>
          </a:xfrm>
          <a:prstGeom prst="rect">
            <a:avLst/>
          </a:prstGeom>
          <a:solidFill>
            <a:srgbClr val="00438E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47F5EA-B4B5-1C51-CB5E-654C6EDC2262}"/>
              </a:ext>
            </a:extLst>
          </p:cNvPr>
          <p:cNvSpPr/>
          <p:nvPr/>
        </p:nvSpPr>
        <p:spPr>
          <a:xfrm>
            <a:off x="6037485" y="494471"/>
            <a:ext cx="3103876" cy="661986"/>
          </a:xfrm>
          <a:prstGeom prst="rect">
            <a:avLst/>
          </a:prstGeom>
          <a:solidFill>
            <a:srgbClr val="192E5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799FA45-E1DB-7262-70F2-14375A52CFC1}"/>
              </a:ext>
            </a:extLst>
          </p:cNvPr>
          <p:cNvSpPr/>
          <p:nvPr/>
        </p:nvSpPr>
        <p:spPr>
          <a:xfrm>
            <a:off x="7040846" y="1213095"/>
            <a:ext cx="1131506" cy="1096594"/>
          </a:xfrm>
          <a:prstGeom prst="ellipse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AA69CE-E6BF-7E99-6DAB-5C74A8CB7FB0}"/>
              </a:ext>
            </a:extLst>
          </p:cNvPr>
          <p:cNvSpPr/>
          <p:nvPr/>
        </p:nvSpPr>
        <p:spPr>
          <a:xfrm>
            <a:off x="3134627" y="2351904"/>
            <a:ext cx="2794545" cy="1285413"/>
          </a:xfrm>
          <a:prstGeom prst="rect">
            <a:avLst/>
          </a:prstGeom>
          <a:solidFill>
            <a:srgbClr val="0F9DE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26BF7B-963A-F9A6-F22F-78964C9863DB}"/>
              </a:ext>
            </a:extLst>
          </p:cNvPr>
          <p:cNvSpPr/>
          <p:nvPr/>
        </p:nvSpPr>
        <p:spPr>
          <a:xfrm>
            <a:off x="105129" y="2369743"/>
            <a:ext cx="2794545" cy="819210"/>
          </a:xfrm>
          <a:prstGeom prst="rect">
            <a:avLst/>
          </a:prstGeom>
          <a:solidFill>
            <a:srgbClr val="0F9DE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B99DA7-1DCF-F3FD-DC67-898E57C1A86B}"/>
              </a:ext>
            </a:extLst>
          </p:cNvPr>
          <p:cNvSpPr/>
          <p:nvPr/>
        </p:nvSpPr>
        <p:spPr>
          <a:xfrm>
            <a:off x="9233638" y="2447773"/>
            <a:ext cx="2794545" cy="808740"/>
          </a:xfrm>
          <a:prstGeom prst="rect">
            <a:avLst/>
          </a:prstGeom>
          <a:solidFill>
            <a:srgbClr val="0F9DE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4FEB04C-AC53-0844-4010-FE6B0D82BEC2}"/>
              </a:ext>
            </a:extLst>
          </p:cNvPr>
          <p:cNvSpPr/>
          <p:nvPr/>
        </p:nvSpPr>
        <p:spPr>
          <a:xfrm>
            <a:off x="9144190" y="5405358"/>
            <a:ext cx="2922064" cy="973150"/>
          </a:xfrm>
          <a:prstGeom prst="rect">
            <a:avLst/>
          </a:prstGeom>
          <a:solidFill>
            <a:srgbClr val="EDFBFD"/>
          </a:solidFill>
          <a:ln w="28575">
            <a:solidFill>
              <a:srgbClr val="4472C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C6BB5D-4509-1628-09E7-CB1AE54B756A}"/>
              </a:ext>
            </a:extLst>
          </p:cNvPr>
          <p:cNvSpPr/>
          <p:nvPr/>
        </p:nvSpPr>
        <p:spPr>
          <a:xfrm>
            <a:off x="6123898" y="4800850"/>
            <a:ext cx="1403712" cy="1307357"/>
          </a:xfrm>
          <a:prstGeom prst="rect">
            <a:avLst/>
          </a:prstGeom>
          <a:solidFill>
            <a:srgbClr val="EDFBFD"/>
          </a:solidFill>
          <a:ln w="28575">
            <a:solidFill>
              <a:srgbClr val="4472C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754BF0-9379-8D21-BF48-28B8D12D9A6C}"/>
              </a:ext>
            </a:extLst>
          </p:cNvPr>
          <p:cNvSpPr/>
          <p:nvPr/>
        </p:nvSpPr>
        <p:spPr>
          <a:xfrm>
            <a:off x="3129625" y="3779332"/>
            <a:ext cx="2853824" cy="2679207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4472C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F0D3706-8E67-8389-5DBC-AFD22484E212}"/>
              </a:ext>
            </a:extLst>
          </p:cNvPr>
          <p:cNvCxnSpPr>
            <a:cxnSpLocks/>
          </p:cNvCxnSpPr>
          <p:nvPr/>
        </p:nvCxnSpPr>
        <p:spPr>
          <a:xfrm>
            <a:off x="3035841" y="2292660"/>
            <a:ext cx="0" cy="4105205"/>
          </a:xfrm>
          <a:prstGeom prst="line">
            <a:avLst/>
          </a:prstGeom>
          <a:noFill/>
          <a:ln w="19050" cap="flat" cmpd="sng" algn="ctr">
            <a:solidFill>
              <a:sysClr val="window" lastClr="FFFFFF">
                <a:lumMod val="85000"/>
              </a:sysClr>
            </a:solidFill>
            <a:prstDash val="solid"/>
            <a:miter lim="800000"/>
          </a:ln>
          <a:effectLst/>
        </p:spPr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2D086800-A19D-272F-AAC7-59E69D588391}"/>
              </a:ext>
            </a:extLst>
          </p:cNvPr>
          <p:cNvSpPr/>
          <p:nvPr/>
        </p:nvSpPr>
        <p:spPr>
          <a:xfrm>
            <a:off x="92246" y="3429000"/>
            <a:ext cx="2853824" cy="266301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4472C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EDBA5B5-D16C-C644-39BD-F0CA84DFCC7B}"/>
              </a:ext>
            </a:extLst>
          </p:cNvPr>
          <p:cNvSpPr/>
          <p:nvPr/>
        </p:nvSpPr>
        <p:spPr>
          <a:xfrm>
            <a:off x="92246" y="490204"/>
            <a:ext cx="2888833" cy="658030"/>
          </a:xfrm>
          <a:prstGeom prst="rect">
            <a:avLst/>
          </a:prstGeom>
          <a:solidFill>
            <a:srgbClr val="192E5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9B142D-543D-4502-EA0C-7C4C40535FE9}"/>
              </a:ext>
            </a:extLst>
          </p:cNvPr>
          <p:cNvSpPr txBox="1"/>
          <p:nvPr/>
        </p:nvSpPr>
        <p:spPr>
          <a:xfrm>
            <a:off x="19849" y="471844"/>
            <a:ext cx="29779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b="1" i="0" u="none" strike="noStrike" baseline="0">
                <a:solidFill>
                  <a:schemeClr val="bg1"/>
                </a:solidFill>
                <a:latin typeface="Calibri"/>
                <a:cs typeface="Calibri"/>
              </a:rPr>
              <a:t>Reduced Earnings for Employed Women </a:t>
            </a:r>
            <a:endParaRPr lang="en-GB" sz="20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E20365F-5978-B1CB-0A4B-3A490132F819}"/>
              </a:ext>
            </a:extLst>
          </p:cNvPr>
          <p:cNvSpPr txBox="1"/>
          <p:nvPr/>
        </p:nvSpPr>
        <p:spPr>
          <a:xfrm>
            <a:off x="136994" y="2338565"/>
            <a:ext cx="2723815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i="0" u="none" strike="noStrike" baseline="0">
                <a:solidFill>
                  <a:schemeClr val="bg1"/>
                </a:solidFill>
                <a:latin typeface="Calibri"/>
                <a:cs typeface="Calibri"/>
              </a:rPr>
              <a:t>Women with </a:t>
            </a:r>
            <a:r>
              <a:rPr lang="en-GB" sz="1600" b="1" i="0" u="none" strike="noStrike" baseline="0">
                <a:solidFill>
                  <a:schemeClr val="bg1"/>
                </a:solidFill>
                <a:latin typeface="Calibri"/>
                <a:cs typeface="Calibri"/>
              </a:rPr>
              <a:t>obesity earn </a:t>
            </a:r>
            <a:r>
              <a:rPr lang="en-GB" b="1" i="0" u="none" strike="noStrike" baseline="0">
                <a:solidFill>
                  <a:schemeClr val="bg1"/>
                </a:solidFill>
                <a:latin typeface="Calibri"/>
                <a:cs typeface="Calibri"/>
              </a:rPr>
              <a:t>9% </a:t>
            </a:r>
            <a:r>
              <a:rPr lang="en-GB" sz="1600" b="1" i="0" u="none" strike="noStrike" baseline="0">
                <a:solidFill>
                  <a:schemeClr val="bg1"/>
                </a:solidFill>
                <a:latin typeface="Calibri"/>
                <a:cs typeface="Calibri"/>
              </a:rPr>
              <a:t>less than </a:t>
            </a:r>
            <a:r>
              <a:rPr lang="en-GB" sz="1600" i="0" u="none" strike="noStrike" baseline="0">
                <a:solidFill>
                  <a:schemeClr val="bg1"/>
                </a:solidFill>
                <a:latin typeface="Calibri"/>
                <a:cs typeface="Calibri"/>
              </a:rPr>
              <a:t>women with </a:t>
            </a:r>
            <a:r>
              <a:rPr lang="en-GB" sz="1600" b="1" i="0" u="none" strike="noStrike" baseline="0">
                <a:solidFill>
                  <a:schemeClr val="bg1"/>
                </a:solidFill>
                <a:latin typeface="Calibri"/>
                <a:cs typeface="Calibri"/>
              </a:rPr>
              <a:t>healthy weight  </a:t>
            </a:r>
            <a:endParaRPr lang="en-GB" sz="1600" b="1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E5C7DFE-D29A-3145-9588-8A58D28A6E7F}"/>
              </a:ext>
            </a:extLst>
          </p:cNvPr>
          <p:cNvSpPr txBox="1"/>
          <p:nvPr/>
        </p:nvSpPr>
        <p:spPr>
          <a:xfrm>
            <a:off x="209425" y="6128579"/>
            <a:ext cx="250678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i="0" u="none" strike="noStrike" baseline="0">
                <a:solidFill>
                  <a:schemeClr val="bg2">
                    <a:lumMod val="50000"/>
                  </a:schemeClr>
                </a:solidFill>
                <a:latin typeface="Calibri"/>
                <a:cs typeface="Calibri"/>
              </a:rPr>
              <a:t>**Obesity appears to have no effect on earnings of employed adult males</a:t>
            </a:r>
            <a:endParaRPr lang="en-GB" sz="1400">
              <a:solidFill>
                <a:schemeClr val="bg2">
                  <a:lumMod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1F42F8-8D35-3FAA-30FF-1D15CFDBF659}"/>
              </a:ext>
            </a:extLst>
          </p:cNvPr>
          <p:cNvSpPr txBox="1"/>
          <p:nvPr/>
        </p:nvSpPr>
        <p:spPr>
          <a:xfrm>
            <a:off x="165096" y="3666645"/>
            <a:ext cx="2723073" cy="76944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400" b="1" dirty="0">
                <a:solidFill>
                  <a:srgbClr val="0F9DE1"/>
                </a:solidFill>
                <a:latin typeface="Calibri"/>
                <a:cs typeface="Calibri"/>
              </a:rPr>
              <a:t>822</a:t>
            </a:r>
            <a:r>
              <a:rPr lang="en-US" sz="2400" b="1" i="0" u="none" strike="noStrike" baseline="0" dirty="0">
                <a:solidFill>
                  <a:srgbClr val="0F9DE1"/>
                </a:solidFill>
                <a:latin typeface="Calibri"/>
                <a:cs typeface="Calibri"/>
              </a:rPr>
              <a:t>,400</a:t>
            </a:r>
            <a:r>
              <a:rPr lang="en-US" sz="2400" b="1" i="0" u="none" strike="noStrike" baseline="0" dirty="0">
                <a:solidFill>
                  <a:srgbClr val="5BBD23"/>
                </a:solidFill>
                <a:latin typeface="Calibri"/>
                <a:cs typeface="Calibri"/>
              </a:rPr>
              <a:t> </a:t>
            </a:r>
            <a:r>
              <a:rPr lang="en-US" sz="2000" b="1" i="0" u="none" strike="noStrike" baseline="0" dirty="0">
                <a:latin typeface="Calibri"/>
                <a:cs typeface="Calibri"/>
              </a:rPr>
              <a:t>employed women with obesity</a:t>
            </a:r>
            <a:endParaRPr lang="en-US" sz="2000" b="1" dirty="0">
              <a:latin typeface="Calibri"/>
              <a:cs typeface="Calibri"/>
            </a:endParaRPr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C23B6EA7-0B53-81BE-CE92-3D6B741EF431}"/>
              </a:ext>
            </a:extLst>
          </p:cNvPr>
          <p:cNvSpPr/>
          <p:nvPr/>
        </p:nvSpPr>
        <p:spPr>
          <a:xfrm>
            <a:off x="1248991" y="4683418"/>
            <a:ext cx="577888" cy="560036"/>
          </a:xfrm>
          <a:prstGeom prst="downArrow">
            <a:avLst/>
          </a:prstGeom>
          <a:solidFill>
            <a:srgbClr val="00438E"/>
          </a:solidFill>
          <a:ln>
            <a:solidFill>
              <a:srgbClr val="36C3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0D7F0D9-ABE6-D0B4-31C9-4AA474D0DA44}"/>
              </a:ext>
            </a:extLst>
          </p:cNvPr>
          <p:cNvSpPr txBox="1"/>
          <p:nvPr/>
        </p:nvSpPr>
        <p:spPr>
          <a:xfrm>
            <a:off x="-345947" y="5280442"/>
            <a:ext cx="3290224" cy="76944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lvl="1" algn="ctr"/>
            <a:r>
              <a:rPr lang="en-US" sz="2400" b="1" i="0" u="none" strike="noStrike" baseline="0" dirty="0">
                <a:solidFill>
                  <a:srgbClr val="0F9DE1"/>
                </a:solidFill>
                <a:latin typeface="Calibri"/>
                <a:cs typeface="Calibri"/>
              </a:rPr>
              <a:t>$2.6B</a:t>
            </a:r>
          </a:p>
          <a:p>
            <a:pPr lvl="1" algn="ctr"/>
            <a:r>
              <a:rPr lang="en-US" sz="2000" b="1" i="0" u="none" strike="noStrike" baseline="0" dirty="0">
                <a:latin typeface="Calibri"/>
                <a:cs typeface="Calibri"/>
              </a:rPr>
              <a:t>reduced earnings</a:t>
            </a:r>
            <a:endParaRPr lang="en-US" b="1" i="0" u="none" strike="noStrike" baseline="0" dirty="0">
              <a:latin typeface="Calibri"/>
              <a:cs typeface="Calibri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BC31F3-D231-9254-6F10-0DCA4AC0FF6A}"/>
              </a:ext>
            </a:extLst>
          </p:cNvPr>
          <p:cNvSpPr/>
          <p:nvPr/>
        </p:nvSpPr>
        <p:spPr>
          <a:xfrm>
            <a:off x="6160744" y="2453474"/>
            <a:ext cx="2794545" cy="638755"/>
          </a:xfrm>
          <a:prstGeom prst="rect">
            <a:avLst/>
          </a:prstGeom>
          <a:solidFill>
            <a:srgbClr val="0F9DE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48A172E-E134-A12F-029E-87D3F588124B}"/>
              </a:ext>
            </a:extLst>
          </p:cNvPr>
          <p:cNvSpPr txBox="1"/>
          <p:nvPr/>
        </p:nvSpPr>
        <p:spPr>
          <a:xfrm>
            <a:off x="6210535" y="2485253"/>
            <a:ext cx="27338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>
                <a:ln/>
                <a:solidFill>
                  <a:schemeClr val="bg1"/>
                </a:solidFill>
                <a:latin typeface="Calibri"/>
                <a:cs typeface="Calibri"/>
              </a:rPr>
              <a:t>Estimated premature deaths occur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01A7820-3FCD-92E4-ED0C-D8912207E098}"/>
              </a:ext>
            </a:extLst>
          </p:cNvPr>
          <p:cNvSpPr txBox="1"/>
          <p:nvPr/>
        </p:nvSpPr>
        <p:spPr>
          <a:xfrm>
            <a:off x="8495569" y="5404712"/>
            <a:ext cx="3718023" cy="104644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lvl="1" algn="ctr"/>
            <a:r>
              <a:rPr lang="en-US" sz="2400" b="1" dirty="0">
                <a:ln/>
                <a:solidFill>
                  <a:srgbClr val="0F9DE1"/>
                </a:solidFill>
                <a:latin typeface="Calibri"/>
                <a:cs typeface="Calibri"/>
              </a:rPr>
              <a:t>$1.2B</a:t>
            </a:r>
            <a:endParaRPr lang="en-US" sz="2000" b="1" dirty="0">
              <a:ln/>
              <a:solidFill>
                <a:srgbClr val="0F9DE1"/>
              </a:solidFill>
              <a:latin typeface="Calibri"/>
              <a:cs typeface="Calibri"/>
            </a:endParaRPr>
          </a:p>
          <a:p>
            <a:pPr lvl="1" algn="ctr"/>
            <a:r>
              <a:rPr lang="en-US" sz="1900" b="1" dirty="0">
                <a:ln/>
                <a:solidFill>
                  <a:sysClr val="windowText" lastClr="000000"/>
                </a:solidFill>
                <a:latin typeface="Calibri"/>
                <a:cs typeface="Calibri"/>
              </a:rPr>
              <a:t>Higher spending by households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4865616-53B2-C2D7-B1CB-60B5C474B0F4}"/>
              </a:ext>
            </a:extLst>
          </p:cNvPr>
          <p:cNvSpPr/>
          <p:nvPr/>
        </p:nvSpPr>
        <p:spPr>
          <a:xfrm>
            <a:off x="3051810" y="491353"/>
            <a:ext cx="2903679" cy="661986"/>
          </a:xfrm>
          <a:prstGeom prst="rect">
            <a:avLst/>
          </a:prstGeom>
          <a:solidFill>
            <a:srgbClr val="192E5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C6E9394-FB79-3CB4-FF32-F9D28AB59542}"/>
              </a:ext>
            </a:extLst>
          </p:cNvPr>
          <p:cNvSpPr txBox="1"/>
          <p:nvPr/>
        </p:nvSpPr>
        <p:spPr>
          <a:xfrm>
            <a:off x="3125194" y="480672"/>
            <a:ext cx="281341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b="1" i="0" u="none" strike="noStrike" baseline="0">
                <a:solidFill>
                  <a:schemeClr val="bg1"/>
                </a:solidFill>
                <a:latin typeface="Calibri"/>
                <a:cs typeface="Calibri"/>
              </a:rPr>
              <a:t>Lower Labor Force Participation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8C510A8-FAFC-0265-6238-7E2E2328C624}"/>
              </a:ext>
            </a:extLst>
          </p:cNvPr>
          <p:cNvSpPr txBox="1"/>
          <p:nvPr/>
        </p:nvSpPr>
        <p:spPr>
          <a:xfrm>
            <a:off x="2578994" y="3924931"/>
            <a:ext cx="3481212" cy="138499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lvl="1" algn="ctr"/>
            <a:r>
              <a:rPr lang="en-US" sz="2400" b="1" dirty="0">
                <a:solidFill>
                  <a:srgbClr val="0F9DE1"/>
                </a:solidFill>
                <a:latin typeface="Calibri"/>
                <a:cs typeface="Calibri"/>
              </a:rPr>
              <a:t>100,300</a:t>
            </a:r>
            <a:r>
              <a:rPr lang="en-US" b="1" dirty="0">
                <a:solidFill>
                  <a:srgbClr val="5BBD23"/>
                </a:solidFill>
                <a:latin typeface="Calibri"/>
                <a:cs typeface="Calibri"/>
              </a:rPr>
              <a:t> </a:t>
            </a:r>
            <a:r>
              <a:rPr lang="en-US" sz="2000" b="1" dirty="0">
                <a:latin typeface="Calibri"/>
                <a:cs typeface="Calibri"/>
              </a:rPr>
              <a:t>fewer adults with obesity working</a:t>
            </a:r>
          </a:p>
          <a:p>
            <a:pPr lvl="1" algn="ctr"/>
            <a:r>
              <a:rPr lang="en-US" sz="2000" b="1" dirty="0">
                <a:latin typeface="Calibri"/>
                <a:cs typeface="Calibri"/>
              </a:rPr>
              <a:t> relative to the healthy weight population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22977C6-92AF-3812-3DF1-3FD27C7A4559}"/>
              </a:ext>
            </a:extLst>
          </p:cNvPr>
          <p:cNvSpPr txBox="1"/>
          <p:nvPr/>
        </p:nvSpPr>
        <p:spPr>
          <a:xfrm>
            <a:off x="2987262" y="5704562"/>
            <a:ext cx="2758482" cy="76944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lvl="1" algn="ctr"/>
            <a:r>
              <a:rPr lang="en-US" sz="2400" b="1" i="0" u="none" strike="noStrike" baseline="0" dirty="0">
                <a:solidFill>
                  <a:srgbClr val="0F9DE1"/>
                </a:solidFill>
                <a:latin typeface="Calibri"/>
                <a:cs typeface="Calibri"/>
              </a:rPr>
              <a:t>$5.5B</a:t>
            </a:r>
          </a:p>
          <a:p>
            <a:pPr lvl="1" algn="ctr"/>
            <a:r>
              <a:rPr lang="en-US" sz="2000" b="1" i="0" u="none" strike="noStrike" baseline="0" dirty="0">
                <a:latin typeface="Calibri"/>
                <a:cs typeface="Calibri"/>
              </a:rPr>
              <a:t>reduced earnings</a:t>
            </a:r>
            <a:endParaRPr lang="en-US" b="1" i="0" u="none" strike="noStrike" baseline="0" dirty="0">
              <a:latin typeface="Calibri"/>
              <a:cs typeface="Calibri"/>
            </a:endParaRPr>
          </a:p>
        </p:txBody>
      </p:sp>
      <p:sp>
        <p:nvSpPr>
          <p:cNvPr id="28" name="Text Placeholder 5">
            <a:extLst>
              <a:ext uri="{FF2B5EF4-FFF2-40B4-BE49-F238E27FC236}">
                <a16:creationId xmlns:a16="http://schemas.microsoft.com/office/drawing/2014/main" id="{B1F6FC1B-A557-7E67-4611-AFAEF44F4CA1}"/>
              </a:ext>
            </a:extLst>
          </p:cNvPr>
          <p:cNvSpPr txBox="1">
            <a:spLocks/>
          </p:cNvSpPr>
          <p:nvPr/>
        </p:nvSpPr>
        <p:spPr>
          <a:xfrm>
            <a:off x="5767357" y="636270"/>
            <a:ext cx="3466281" cy="590398"/>
          </a:xfrm>
          <a:prstGeom prst="rect">
            <a:avLst/>
          </a:prstGeom>
        </p:spPr>
        <p:txBody>
          <a:bodyPr lIns="28800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>
                <a:solidFill>
                  <a:schemeClr val="bg1"/>
                </a:solidFill>
                <a:latin typeface="Calibri"/>
                <a:cs typeface="Calibri"/>
              </a:rPr>
              <a:t>Increased Mortality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0A871FD-F6F4-5659-7C00-D0C4A32701C1}"/>
              </a:ext>
            </a:extLst>
          </p:cNvPr>
          <p:cNvSpPr/>
          <p:nvPr/>
        </p:nvSpPr>
        <p:spPr>
          <a:xfrm>
            <a:off x="9219463" y="479492"/>
            <a:ext cx="2879690" cy="673847"/>
          </a:xfrm>
          <a:prstGeom prst="rect">
            <a:avLst/>
          </a:prstGeom>
          <a:solidFill>
            <a:srgbClr val="192E5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F5D9A4B-16CC-CC5D-B4FF-33B3BECA4227}"/>
              </a:ext>
            </a:extLst>
          </p:cNvPr>
          <p:cNvSpPr txBox="1"/>
          <p:nvPr/>
        </p:nvSpPr>
        <p:spPr>
          <a:xfrm>
            <a:off x="9256172" y="478032"/>
            <a:ext cx="281341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b="1" i="0" u="none" strike="noStrike" baseline="0">
                <a:solidFill>
                  <a:schemeClr val="bg1"/>
                </a:solidFill>
                <a:latin typeface="Calibri"/>
                <a:cs typeface="Calibri"/>
              </a:rPr>
              <a:t>Higher Medical Costs to Households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C2E2D33A-4102-D134-B15F-DE56863BD604}"/>
              </a:ext>
            </a:extLst>
          </p:cNvPr>
          <p:cNvSpPr/>
          <p:nvPr/>
        </p:nvSpPr>
        <p:spPr>
          <a:xfrm>
            <a:off x="7032229" y="3171701"/>
            <a:ext cx="1154370" cy="1107996"/>
          </a:xfrm>
          <a:prstGeom prst="ellipse">
            <a:avLst/>
          </a:prstGeom>
          <a:solidFill>
            <a:schemeClr val="bg2"/>
          </a:solidFill>
          <a:ln w="19050">
            <a:solidFill>
              <a:srgbClr val="4472C4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B59A814-17D3-84B7-701C-EC89A557CCB7}"/>
              </a:ext>
            </a:extLst>
          </p:cNvPr>
          <p:cNvSpPr txBox="1"/>
          <p:nvPr/>
        </p:nvSpPr>
        <p:spPr>
          <a:xfrm>
            <a:off x="6998303" y="3373619"/>
            <a:ext cx="1223707" cy="6924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400" b="1" dirty="0">
                <a:latin typeface="Calibri"/>
                <a:cs typeface="Calibri"/>
              </a:rPr>
              <a:t>19,000</a:t>
            </a:r>
            <a:r>
              <a:rPr lang="en-US" sz="1400" b="1" dirty="0">
                <a:latin typeface="Calibri"/>
                <a:cs typeface="Calibri"/>
              </a:rPr>
              <a:t> </a:t>
            </a:r>
          </a:p>
          <a:p>
            <a:pPr algn="ctr"/>
            <a:r>
              <a:rPr lang="en-US" sz="1500" dirty="0">
                <a:latin typeface="Calibri"/>
                <a:cs typeface="Calibri"/>
              </a:rPr>
              <a:t>Year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EAA2943-5F7F-9E67-A420-6466BFF3492B}"/>
              </a:ext>
            </a:extLst>
          </p:cNvPr>
          <p:cNvSpPr txBox="1"/>
          <p:nvPr/>
        </p:nvSpPr>
        <p:spPr>
          <a:xfrm>
            <a:off x="2662386" y="2471399"/>
            <a:ext cx="329866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ctr"/>
            <a:r>
              <a:rPr lang="en-US" sz="1600">
                <a:solidFill>
                  <a:schemeClr val="bg1"/>
                </a:solidFill>
                <a:latin typeface="Calibri"/>
                <a:cs typeface="Calibri"/>
              </a:rPr>
              <a:t>Odds of employment are lower for men </a:t>
            </a:r>
            <a:r>
              <a:rPr lang="en-US" sz="1600" b="1">
                <a:solidFill>
                  <a:schemeClr val="bg1"/>
                </a:solidFill>
                <a:latin typeface="Calibri"/>
                <a:cs typeface="Calibri"/>
              </a:rPr>
              <a:t>(0.93) </a:t>
            </a:r>
            <a:r>
              <a:rPr lang="en-US" sz="1600">
                <a:solidFill>
                  <a:schemeClr val="bg1"/>
                </a:solidFill>
                <a:latin typeface="Calibri"/>
                <a:cs typeface="Calibri"/>
              </a:rPr>
              <a:t>and women </a:t>
            </a:r>
            <a:r>
              <a:rPr lang="en-US" sz="1600" b="1">
                <a:solidFill>
                  <a:schemeClr val="bg1"/>
                </a:solidFill>
                <a:latin typeface="Calibri"/>
                <a:cs typeface="Calibri"/>
              </a:rPr>
              <a:t>(0.80)</a:t>
            </a:r>
            <a:r>
              <a:rPr lang="en-US" sz="160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sz="1600" b="1">
                <a:solidFill>
                  <a:schemeClr val="bg1"/>
                </a:solidFill>
                <a:latin typeface="Calibri"/>
                <a:cs typeface="Calibri"/>
              </a:rPr>
              <a:t>with obesity compared</a:t>
            </a:r>
            <a:r>
              <a:rPr lang="en-US" sz="1600">
                <a:solidFill>
                  <a:schemeClr val="bg1"/>
                </a:solidFill>
                <a:latin typeface="Calibri"/>
                <a:cs typeface="Calibri"/>
              </a:rPr>
              <a:t> to peers with </a:t>
            </a:r>
            <a:r>
              <a:rPr lang="en-US" sz="1600" b="1">
                <a:solidFill>
                  <a:schemeClr val="bg1"/>
                </a:solidFill>
                <a:latin typeface="Calibri"/>
                <a:cs typeface="Calibri"/>
              </a:rPr>
              <a:t>healthy weight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E18725D-7B48-20A4-D96D-B4985EAA8949}"/>
              </a:ext>
            </a:extLst>
          </p:cNvPr>
          <p:cNvSpPr txBox="1"/>
          <p:nvPr/>
        </p:nvSpPr>
        <p:spPr>
          <a:xfrm>
            <a:off x="9156159" y="2438052"/>
            <a:ext cx="294299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Calibri"/>
                <a:cs typeface="Calibri"/>
              </a:rPr>
              <a:t>Increased healthcare costs </a:t>
            </a:r>
            <a:r>
              <a:rPr lang="en-US" sz="1600">
                <a:solidFill>
                  <a:schemeClr val="bg1"/>
                </a:solidFill>
                <a:latin typeface="Calibri"/>
                <a:cs typeface="Calibri"/>
              </a:rPr>
              <a:t>associated with</a:t>
            </a:r>
            <a:r>
              <a:rPr lang="en-US" sz="1600" b="1">
                <a:solidFill>
                  <a:schemeClr val="bg1"/>
                </a:solidFill>
                <a:latin typeface="Calibri"/>
                <a:cs typeface="Calibri"/>
              </a:rPr>
              <a:t> obesity and overweight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4B10ED0-4220-952A-D3CB-DC7B7FF2790D}"/>
              </a:ext>
            </a:extLst>
          </p:cNvPr>
          <p:cNvSpPr/>
          <p:nvPr/>
        </p:nvSpPr>
        <p:spPr>
          <a:xfrm>
            <a:off x="7626073" y="4796304"/>
            <a:ext cx="1367332" cy="1311903"/>
          </a:xfrm>
          <a:prstGeom prst="rect">
            <a:avLst/>
          </a:prstGeom>
          <a:solidFill>
            <a:srgbClr val="EDFBFD"/>
          </a:solidFill>
          <a:ln w="28575">
            <a:solidFill>
              <a:srgbClr val="4472C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6" name="Arrow: Down 35">
            <a:extLst>
              <a:ext uri="{FF2B5EF4-FFF2-40B4-BE49-F238E27FC236}">
                <a16:creationId xmlns:a16="http://schemas.microsoft.com/office/drawing/2014/main" id="{013A87A0-6CF9-3677-9CA2-9942128D286C}"/>
              </a:ext>
            </a:extLst>
          </p:cNvPr>
          <p:cNvSpPr/>
          <p:nvPr/>
        </p:nvSpPr>
        <p:spPr>
          <a:xfrm>
            <a:off x="4375216" y="5393166"/>
            <a:ext cx="380489" cy="351914"/>
          </a:xfrm>
          <a:prstGeom prst="downArrow">
            <a:avLst/>
          </a:prstGeom>
          <a:solidFill>
            <a:srgbClr val="00438E"/>
          </a:solidFill>
          <a:ln>
            <a:solidFill>
              <a:srgbClr val="36C3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06A2AFE-F7E0-EC03-5930-905217C1B214}"/>
              </a:ext>
            </a:extLst>
          </p:cNvPr>
          <p:cNvSpPr txBox="1"/>
          <p:nvPr/>
        </p:nvSpPr>
        <p:spPr>
          <a:xfrm>
            <a:off x="5448007" y="4888104"/>
            <a:ext cx="2217862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lvl="1" algn="ctr"/>
            <a:r>
              <a:rPr lang="en-US" sz="2400" b="1" i="0" u="none" strike="noStrike" baseline="0" dirty="0">
                <a:solidFill>
                  <a:srgbClr val="0F9DE1"/>
                </a:solidFill>
                <a:latin typeface="Calibri"/>
                <a:cs typeface="Calibri"/>
              </a:rPr>
              <a:t>$</a:t>
            </a:r>
            <a:r>
              <a:rPr lang="en-US" sz="2400" b="1" dirty="0">
                <a:solidFill>
                  <a:srgbClr val="0F9DE1"/>
                </a:solidFill>
                <a:latin typeface="Calibri"/>
                <a:cs typeface="Calibri"/>
              </a:rPr>
              <a:t>3.4B</a:t>
            </a:r>
            <a:endParaRPr lang="en-US" sz="2400" b="1" i="0" u="none" strike="noStrike" baseline="0" dirty="0">
              <a:solidFill>
                <a:srgbClr val="0F9DE1"/>
              </a:solidFill>
              <a:latin typeface="Calibri"/>
              <a:cs typeface="Calibri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5311260-5CC7-303E-7337-628FF2122BF4}"/>
              </a:ext>
            </a:extLst>
          </p:cNvPr>
          <p:cNvSpPr txBox="1"/>
          <p:nvPr/>
        </p:nvSpPr>
        <p:spPr>
          <a:xfrm>
            <a:off x="6084732" y="4408901"/>
            <a:ext cx="29266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>
                <a:latin typeface="Calibri"/>
                <a:cs typeface="Calibri"/>
              </a:rPr>
              <a:t>Resulting in: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468E138-F275-1B66-EBCE-8524AA4AF777}"/>
              </a:ext>
            </a:extLst>
          </p:cNvPr>
          <p:cNvSpPr txBox="1"/>
          <p:nvPr/>
        </p:nvSpPr>
        <p:spPr>
          <a:xfrm>
            <a:off x="7183927" y="4894101"/>
            <a:ext cx="1853785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lvl="1" algn="ctr"/>
            <a:r>
              <a:rPr lang="en-US" sz="2400" b="1" i="0" u="none" strike="noStrike" baseline="0" dirty="0">
                <a:solidFill>
                  <a:srgbClr val="0F9DE1"/>
                </a:solidFill>
                <a:latin typeface="Calibri"/>
                <a:cs typeface="Calibri"/>
              </a:rPr>
              <a:t>$</a:t>
            </a:r>
            <a:r>
              <a:rPr lang="en-US" sz="2400" b="1" dirty="0">
                <a:solidFill>
                  <a:srgbClr val="0F9DE1"/>
                </a:solidFill>
                <a:latin typeface="Calibri"/>
                <a:cs typeface="Calibri"/>
              </a:rPr>
              <a:t>169</a:t>
            </a:r>
            <a:r>
              <a:rPr lang="en-US" sz="2400" b="1" i="0" u="none" strike="noStrike" baseline="0" dirty="0">
                <a:solidFill>
                  <a:srgbClr val="0F9DE1"/>
                </a:solidFill>
                <a:latin typeface="Calibri"/>
                <a:cs typeface="Calibri"/>
              </a:rPr>
              <a:t>.1</a:t>
            </a:r>
            <a:r>
              <a:rPr lang="en-US" sz="2400" b="1" dirty="0">
                <a:solidFill>
                  <a:srgbClr val="0F9DE1"/>
                </a:solidFill>
                <a:latin typeface="Calibri"/>
                <a:cs typeface="Calibri"/>
              </a:rPr>
              <a:t>M</a:t>
            </a:r>
            <a:endParaRPr lang="en-US" sz="2400" b="1" i="0" u="none" strike="noStrike" baseline="0" dirty="0">
              <a:solidFill>
                <a:srgbClr val="0F9DE1"/>
              </a:solidFill>
              <a:latin typeface="Calibri"/>
              <a:cs typeface="Calibri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50BCBE9-96F1-3217-623D-48BCF254F852}"/>
              </a:ext>
            </a:extLst>
          </p:cNvPr>
          <p:cNvSpPr txBox="1"/>
          <p:nvPr/>
        </p:nvSpPr>
        <p:spPr>
          <a:xfrm>
            <a:off x="6977098" y="5301787"/>
            <a:ext cx="220815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ctr"/>
            <a:r>
              <a:rPr lang="en-US" sz="1600" i="0" u="none" strike="noStrike" baseline="0">
                <a:latin typeface="Calibri"/>
                <a:cs typeface="Calibri"/>
              </a:rPr>
              <a:t>lower state income tax receipts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715D5F8-B6C1-CDF9-4EEC-44D8850F6AB8}"/>
              </a:ext>
            </a:extLst>
          </p:cNvPr>
          <p:cNvSpPr/>
          <p:nvPr/>
        </p:nvSpPr>
        <p:spPr>
          <a:xfrm>
            <a:off x="9267602" y="3313433"/>
            <a:ext cx="1275394" cy="1199371"/>
          </a:xfrm>
          <a:prstGeom prst="ellipse">
            <a:avLst/>
          </a:prstGeom>
          <a:solidFill>
            <a:schemeClr val="bg2"/>
          </a:solidFill>
          <a:ln w="19050">
            <a:solidFill>
              <a:srgbClr val="4472C4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3A92621-CA7C-B868-505F-6CD8FEE22F99}"/>
              </a:ext>
            </a:extLst>
          </p:cNvPr>
          <p:cNvSpPr txBox="1"/>
          <p:nvPr/>
        </p:nvSpPr>
        <p:spPr>
          <a:xfrm>
            <a:off x="5718612" y="5311865"/>
            <a:ext cx="174530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ctr"/>
            <a:r>
              <a:rPr lang="en-US" sz="1600" i="0" u="none" strike="noStrike" baseline="0">
                <a:latin typeface="Calibri"/>
                <a:cs typeface="Calibri"/>
              </a:rPr>
              <a:t>lower state GDP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0A3A89B-0558-D3F1-FADF-3FD419B8D65C}"/>
              </a:ext>
            </a:extLst>
          </p:cNvPr>
          <p:cNvSpPr txBox="1"/>
          <p:nvPr/>
        </p:nvSpPr>
        <p:spPr>
          <a:xfrm>
            <a:off x="9224829" y="3550661"/>
            <a:ext cx="1360939" cy="73866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700" b="1" dirty="0">
                <a:latin typeface="Calibri"/>
                <a:cs typeface="Calibri"/>
              </a:rPr>
              <a:t>$2,396</a:t>
            </a:r>
            <a:r>
              <a:rPr lang="en-US" sz="1600" b="1" dirty="0">
                <a:latin typeface="Calibri"/>
                <a:cs typeface="Calibri"/>
              </a:rPr>
              <a:t> </a:t>
            </a:r>
          </a:p>
          <a:p>
            <a:pPr algn="ctr"/>
            <a:r>
              <a:rPr lang="en-US" sz="1500" dirty="0">
                <a:latin typeface="Calibri"/>
                <a:cs typeface="Calibri"/>
              </a:rPr>
              <a:t>Obesity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62E7996A-9F85-CB9E-7355-D8445C840F40}"/>
              </a:ext>
            </a:extLst>
          </p:cNvPr>
          <p:cNvSpPr/>
          <p:nvPr/>
        </p:nvSpPr>
        <p:spPr>
          <a:xfrm>
            <a:off x="972182" y="1212314"/>
            <a:ext cx="1131506" cy="1096594"/>
          </a:xfrm>
          <a:prstGeom prst="ellipse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Picture 46" descr="Icon&#10;&#10;Description automatically generated">
            <a:extLst>
              <a:ext uri="{FF2B5EF4-FFF2-40B4-BE49-F238E27FC236}">
                <a16:creationId xmlns:a16="http://schemas.microsoft.com/office/drawing/2014/main" id="{96B0965D-BBD0-B9CF-FA64-627AD25AC0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500" y="1194718"/>
            <a:ext cx="1124961" cy="1126889"/>
          </a:xfrm>
          <a:prstGeom prst="rect">
            <a:avLst/>
          </a:prstGeom>
        </p:spPr>
      </p:pic>
      <p:pic>
        <p:nvPicPr>
          <p:cNvPr id="48" name="Picture 47" descr="Icon&#10;&#10;Description automatically generated">
            <a:extLst>
              <a:ext uri="{FF2B5EF4-FFF2-40B4-BE49-F238E27FC236}">
                <a16:creationId xmlns:a16="http://schemas.microsoft.com/office/drawing/2014/main" id="{819D42E8-4C87-947A-B03C-30BDB8C7952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7328" y="1165823"/>
            <a:ext cx="1118140" cy="1190824"/>
          </a:xfrm>
          <a:prstGeom prst="rect">
            <a:avLst/>
          </a:prstGeom>
        </p:spPr>
      </p:pic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377EA99-43B8-108A-6A6E-847473EC6C3D}"/>
              </a:ext>
            </a:extLst>
          </p:cNvPr>
          <p:cNvCxnSpPr>
            <a:cxnSpLocks/>
          </p:cNvCxnSpPr>
          <p:nvPr/>
        </p:nvCxnSpPr>
        <p:spPr>
          <a:xfrm>
            <a:off x="6037485" y="2274786"/>
            <a:ext cx="0" cy="4105205"/>
          </a:xfrm>
          <a:prstGeom prst="line">
            <a:avLst/>
          </a:prstGeom>
          <a:noFill/>
          <a:ln w="19050" cap="flat" cmpd="sng" algn="ctr">
            <a:solidFill>
              <a:sysClr val="window" lastClr="FFFFFF">
                <a:lumMod val="85000"/>
              </a:sysClr>
            </a:solidFill>
            <a:prstDash val="solid"/>
            <a:miter lim="800000"/>
          </a:ln>
          <a:effectLst/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37C804DF-9E3D-9053-FEC5-9AEE624E8292}"/>
              </a:ext>
            </a:extLst>
          </p:cNvPr>
          <p:cNvCxnSpPr>
            <a:cxnSpLocks/>
          </p:cNvCxnSpPr>
          <p:nvPr/>
        </p:nvCxnSpPr>
        <p:spPr>
          <a:xfrm>
            <a:off x="9096723" y="2300664"/>
            <a:ext cx="0" cy="4105205"/>
          </a:xfrm>
          <a:prstGeom prst="line">
            <a:avLst/>
          </a:prstGeom>
          <a:noFill/>
          <a:ln w="19050" cap="flat" cmpd="sng" algn="ctr">
            <a:solidFill>
              <a:sysClr val="window" lastClr="FFFFFF">
                <a:lumMod val="85000"/>
              </a:sysClr>
            </a:solidFill>
            <a:prstDash val="solid"/>
            <a:miter lim="800000"/>
          </a:ln>
          <a:effectLst/>
        </p:spPr>
      </p:cxnSp>
      <p:pic>
        <p:nvPicPr>
          <p:cNvPr id="51" name="Picture 50" descr="A black circle with dots&#10;&#10;Description automatically generated">
            <a:extLst>
              <a:ext uri="{FF2B5EF4-FFF2-40B4-BE49-F238E27FC236}">
                <a16:creationId xmlns:a16="http://schemas.microsoft.com/office/drawing/2014/main" id="{5C14AAB2-61BA-E847-8522-724AADAC14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5243" y="9179"/>
            <a:ext cx="426757" cy="396274"/>
          </a:xfrm>
          <a:prstGeom prst="rect">
            <a:avLst/>
          </a:prstGeom>
        </p:spPr>
      </p:pic>
      <p:sp>
        <p:nvSpPr>
          <p:cNvPr id="52" name="Oval 51">
            <a:extLst>
              <a:ext uri="{FF2B5EF4-FFF2-40B4-BE49-F238E27FC236}">
                <a16:creationId xmlns:a16="http://schemas.microsoft.com/office/drawing/2014/main" id="{378B62D9-4243-091F-14B2-31C207D7153C}"/>
              </a:ext>
            </a:extLst>
          </p:cNvPr>
          <p:cNvSpPr/>
          <p:nvPr/>
        </p:nvSpPr>
        <p:spPr>
          <a:xfrm>
            <a:off x="10790860" y="3319313"/>
            <a:ext cx="1275394" cy="1199371"/>
          </a:xfrm>
          <a:prstGeom prst="ellipse">
            <a:avLst/>
          </a:prstGeom>
          <a:solidFill>
            <a:schemeClr val="bg2"/>
          </a:solidFill>
          <a:ln w="19050">
            <a:solidFill>
              <a:srgbClr val="4472C4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7A6FC00-D9E4-7828-0E02-A5ABD922893D}"/>
              </a:ext>
            </a:extLst>
          </p:cNvPr>
          <p:cNvSpPr txBox="1"/>
          <p:nvPr/>
        </p:nvSpPr>
        <p:spPr>
          <a:xfrm>
            <a:off x="10749364" y="3529900"/>
            <a:ext cx="1360939" cy="73866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700" b="1" dirty="0">
                <a:latin typeface="Calibri"/>
                <a:cs typeface="Calibri"/>
              </a:rPr>
              <a:t>$220</a:t>
            </a:r>
            <a:r>
              <a:rPr lang="en-US" sz="1600" b="1" dirty="0">
                <a:latin typeface="Calibri"/>
                <a:cs typeface="Calibri"/>
              </a:rPr>
              <a:t> </a:t>
            </a:r>
          </a:p>
          <a:p>
            <a:pPr algn="ctr"/>
            <a:r>
              <a:rPr lang="en-US" sz="1500" dirty="0">
                <a:latin typeface="Calibri"/>
                <a:cs typeface="Calibri"/>
              </a:rPr>
              <a:t>Overweight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DCB73EF8-45C8-5AE3-7D49-9C39720B09C4}"/>
              </a:ext>
            </a:extLst>
          </p:cNvPr>
          <p:cNvSpPr/>
          <p:nvPr/>
        </p:nvSpPr>
        <p:spPr>
          <a:xfrm>
            <a:off x="3956020" y="1205979"/>
            <a:ext cx="1131506" cy="1096594"/>
          </a:xfrm>
          <a:prstGeom prst="ellipse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DFA1C3CA-3077-F667-AE3A-73E533ED1D09}"/>
              </a:ext>
            </a:extLst>
          </p:cNvPr>
          <p:cNvSpPr/>
          <p:nvPr/>
        </p:nvSpPr>
        <p:spPr>
          <a:xfrm>
            <a:off x="10020015" y="1242689"/>
            <a:ext cx="1131506" cy="1096594"/>
          </a:xfrm>
          <a:prstGeom prst="ellipse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" name="Picture 55" descr="Icon&#10;&#10;Description automatically generated">
            <a:extLst>
              <a:ext uri="{FF2B5EF4-FFF2-40B4-BE49-F238E27FC236}">
                <a16:creationId xmlns:a16="http://schemas.microsoft.com/office/drawing/2014/main" id="{109252C7-0F69-DD91-58D8-DD020523AFA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440" y="1186253"/>
            <a:ext cx="1141853" cy="1141853"/>
          </a:xfrm>
          <a:prstGeom prst="rect">
            <a:avLst/>
          </a:prstGeom>
        </p:spPr>
      </p:pic>
      <p:pic>
        <p:nvPicPr>
          <p:cNvPr id="57" name="Picture 56" descr="Icon&#10;&#10;Description automatically generated">
            <a:extLst>
              <a:ext uri="{FF2B5EF4-FFF2-40B4-BE49-F238E27FC236}">
                <a16:creationId xmlns:a16="http://schemas.microsoft.com/office/drawing/2014/main" id="{92B34F3A-9B2D-7A28-3D66-EBBBB720713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2887" y="1224380"/>
            <a:ext cx="1125952" cy="1096800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B79E6125-3129-0B5D-F5D0-2EAD2F097952}"/>
              </a:ext>
            </a:extLst>
          </p:cNvPr>
          <p:cNvSpPr txBox="1"/>
          <p:nvPr/>
        </p:nvSpPr>
        <p:spPr>
          <a:xfrm>
            <a:off x="2966852" y="17691"/>
            <a:ext cx="7304907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400" b="1" dirty="0">
                <a:latin typeface="Calibri"/>
                <a:cs typeface="Calibri"/>
              </a:rPr>
              <a:t>COST OF OBESITY ON ILLINOISANS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F2FCDD3-4317-15BB-A467-A9884E4F4A83}"/>
              </a:ext>
            </a:extLst>
          </p:cNvPr>
          <p:cNvSpPr txBox="1"/>
          <p:nvPr/>
        </p:nvSpPr>
        <p:spPr>
          <a:xfrm>
            <a:off x="9179556" y="4559918"/>
            <a:ext cx="2939373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600" i="0">
                <a:solidFill>
                  <a:schemeClr val="bg1"/>
                </a:solidFill>
                <a:effectLst/>
                <a:latin typeface="Calibri"/>
                <a:cs typeface="Calibri"/>
              </a:rPr>
              <a:t>Medical costs compared to adults with healthy weight</a:t>
            </a:r>
            <a:endParaRPr lang="en-US" sz="140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59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493322DE-3668-ACDE-FC59-B560EC51C240}"/>
              </a:ext>
            </a:extLst>
          </p:cNvPr>
          <p:cNvSpPr/>
          <p:nvPr/>
        </p:nvSpPr>
        <p:spPr>
          <a:xfrm>
            <a:off x="5169826" y="1240954"/>
            <a:ext cx="1131506" cy="1096594"/>
          </a:xfrm>
          <a:prstGeom prst="ellipse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E076A53-5C46-A9AC-8883-3C0BCE2EECE5}"/>
              </a:ext>
            </a:extLst>
          </p:cNvPr>
          <p:cNvSpPr/>
          <p:nvPr/>
        </p:nvSpPr>
        <p:spPr>
          <a:xfrm>
            <a:off x="1104212" y="1259560"/>
            <a:ext cx="1131506" cy="1096594"/>
          </a:xfrm>
          <a:prstGeom prst="ellipse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4EA89B1C-7BC9-DE40-E22B-3AB3DE619AC2}"/>
              </a:ext>
            </a:extLst>
          </p:cNvPr>
          <p:cNvSpPr/>
          <p:nvPr/>
        </p:nvSpPr>
        <p:spPr>
          <a:xfrm>
            <a:off x="577358" y="4098290"/>
            <a:ext cx="2424111" cy="412829"/>
          </a:xfrm>
          <a:prstGeom prst="rect">
            <a:avLst/>
          </a:prstGeom>
          <a:solidFill>
            <a:srgbClr val="192E52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24B4236E-FC45-6A56-0975-4BA5F5CBDC9A}"/>
              </a:ext>
            </a:extLst>
          </p:cNvPr>
          <p:cNvSpPr/>
          <p:nvPr/>
        </p:nvSpPr>
        <p:spPr>
          <a:xfrm>
            <a:off x="259282" y="4652044"/>
            <a:ext cx="3181604" cy="120144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4472C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004A841-DD8C-678E-2F13-A133B05BF9DA}"/>
              </a:ext>
            </a:extLst>
          </p:cNvPr>
          <p:cNvSpPr/>
          <p:nvPr/>
        </p:nvSpPr>
        <p:spPr>
          <a:xfrm>
            <a:off x="3893789" y="2365406"/>
            <a:ext cx="3850656" cy="614695"/>
          </a:xfrm>
          <a:prstGeom prst="rect">
            <a:avLst/>
          </a:prstGeom>
          <a:solidFill>
            <a:srgbClr val="0F9DE1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43249FF-0283-07DA-194D-F899D5913526}"/>
              </a:ext>
            </a:extLst>
          </p:cNvPr>
          <p:cNvSpPr/>
          <p:nvPr/>
        </p:nvSpPr>
        <p:spPr>
          <a:xfrm>
            <a:off x="6375712" y="3332918"/>
            <a:ext cx="1398598" cy="1752754"/>
          </a:xfrm>
          <a:prstGeom prst="rect">
            <a:avLst/>
          </a:prstGeom>
          <a:solidFill>
            <a:srgbClr val="EDFBFD"/>
          </a:solidFill>
          <a:ln w="28575">
            <a:solidFill>
              <a:srgbClr val="4472C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4A0B6D2-1A4A-12EA-8892-21E07F5A0EDC}"/>
              </a:ext>
            </a:extLst>
          </p:cNvPr>
          <p:cNvSpPr/>
          <p:nvPr/>
        </p:nvSpPr>
        <p:spPr>
          <a:xfrm>
            <a:off x="8106794" y="3658568"/>
            <a:ext cx="3864675" cy="1013805"/>
          </a:xfrm>
          <a:prstGeom prst="rect">
            <a:avLst/>
          </a:prstGeom>
          <a:noFill/>
          <a:ln w="28575">
            <a:solidFill>
              <a:srgbClr val="0033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55AB0E7-3EC8-5B6E-42EC-EA4F15375C0A}"/>
              </a:ext>
            </a:extLst>
          </p:cNvPr>
          <p:cNvSpPr/>
          <p:nvPr/>
        </p:nvSpPr>
        <p:spPr>
          <a:xfrm>
            <a:off x="8107847" y="4808340"/>
            <a:ext cx="3864675" cy="1013805"/>
          </a:xfrm>
          <a:prstGeom prst="rect">
            <a:avLst/>
          </a:prstGeom>
          <a:noFill/>
          <a:ln w="28575">
            <a:solidFill>
              <a:srgbClr val="0033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236E608-2412-6E4D-815C-8382D2CD7A8A}"/>
              </a:ext>
            </a:extLst>
          </p:cNvPr>
          <p:cNvSpPr/>
          <p:nvPr/>
        </p:nvSpPr>
        <p:spPr>
          <a:xfrm>
            <a:off x="8106794" y="2500678"/>
            <a:ext cx="3864675" cy="1045144"/>
          </a:xfrm>
          <a:prstGeom prst="rect">
            <a:avLst/>
          </a:prstGeom>
          <a:noFill/>
          <a:ln w="28575">
            <a:solidFill>
              <a:srgbClr val="0033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14DF467-39D6-72A9-A01B-879B5323787F}"/>
              </a:ext>
            </a:extLst>
          </p:cNvPr>
          <p:cNvSpPr/>
          <p:nvPr/>
        </p:nvSpPr>
        <p:spPr>
          <a:xfrm>
            <a:off x="4218782" y="462819"/>
            <a:ext cx="3239374" cy="731724"/>
          </a:xfrm>
          <a:prstGeom prst="rect">
            <a:avLst/>
          </a:prstGeom>
          <a:solidFill>
            <a:srgbClr val="192E52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C467B4D-A0F0-F95C-792E-EDE96BC8B62B}"/>
              </a:ext>
            </a:extLst>
          </p:cNvPr>
          <p:cNvSpPr txBox="1"/>
          <p:nvPr/>
        </p:nvSpPr>
        <p:spPr>
          <a:xfrm>
            <a:off x="4272150" y="621593"/>
            <a:ext cx="31345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>
                <a:solidFill>
                  <a:prstClr val="white"/>
                </a:solidFill>
                <a:latin typeface="Calibri"/>
                <a:cs typeface="Calibri"/>
              </a:rPr>
              <a:t>Higher Healthcare Costs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A64788C-DA11-9146-884B-AE4FB682F9A1}"/>
              </a:ext>
            </a:extLst>
          </p:cNvPr>
          <p:cNvSpPr/>
          <p:nvPr/>
        </p:nvSpPr>
        <p:spPr>
          <a:xfrm>
            <a:off x="3840461" y="3049021"/>
            <a:ext cx="2397163" cy="2421623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45A7028-99A3-FA52-961C-F177CA30F4AC}"/>
              </a:ext>
            </a:extLst>
          </p:cNvPr>
          <p:cNvCxnSpPr>
            <a:cxnSpLocks/>
          </p:cNvCxnSpPr>
          <p:nvPr/>
        </p:nvCxnSpPr>
        <p:spPr>
          <a:xfrm>
            <a:off x="4335145" y="3186620"/>
            <a:ext cx="0" cy="1998244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85307F5-B1CB-E699-E213-695E4A649A21}"/>
              </a:ext>
            </a:extLst>
          </p:cNvPr>
          <p:cNvCxnSpPr>
            <a:cxnSpLocks/>
          </p:cNvCxnSpPr>
          <p:nvPr/>
        </p:nvCxnSpPr>
        <p:spPr>
          <a:xfrm flipH="1">
            <a:off x="4335145" y="5184865"/>
            <a:ext cx="1447800" cy="0"/>
          </a:xfrm>
          <a:prstGeom prst="line">
            <a:avLst/>
          </a:prstGeom>
          <a:noFill/>
          <a:ln w="6350" cap="flat" cmpd="sng" algn="ctr">
            <a:solidFill>
              <a:srgbClr val="00DEA5"/>
            </a:solidFill>
            <a:prstDash val="solid"/>
            <a:miter lim="800000"/>
          </a:ln>
          <a:effectLst/>
        </p:spPr>
      </p:cxnSp>
      <p:sp>
        <p:nvSpPr>
          <p:cNvPr id="37" name="Rectangle: Top Corners Rounded 36">
            <a:extLst>
              <a:ext uri="{FF2B5EF4-FFF2-40B4-BE49-F238E27FC236}">
                <a16:creationId xmlns:a16="http://schemas.microsoft.com/office/drawing/2014/main" id="{92DFBF0E-22A9-5ABA-3330-026AD131E78A}"/>
              </a:ext>
            </a:extLst>
          </p:cNvPr>
          <p:cNvSpPr/>
          <p:nvPr/>
        </p:nvSpPr>
        <p:spPr>
          <a:xfrm>
            <a:off x="4438695" y="4906297"/>
            <a:ext cx="746524" cy="278567"/>
          </a:xfrm>
          <a:prstGeom prst="round2SameRect">
            <a:avLst/>
          </a:prstGeom>
          <a:solidFill>
            <a:srgbClr val="DCF8FC"/>
          </a:solidFill>
          <a:ln w="127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: Top Corners Rounded 37">
            <a:extLst>
              <a:ext uri="{FF2B5EF4-FFF2-40B4-BE49-F238E27FC236}">
                <a16:creationId xmlns:a16="http://schemas.microsoft.com/office/drawing/2014/main" id="{7E20CDEB-DBB0-AFFC-7143-D0599E9E8315}"/>
              </a:ext>
            </a:extLst>
          </p:cNvPr>
          <p:cNvSpPr/>
          <p:nvPr/>
        </p:nvSpPr>
        <p:spPr>
          <a:xfrm>
            <a:off x="5246476" y="3685255"/>
            <a:ext cx="802946" cy="1499768"/>
          </a:xfrm>
          <a:prstGeom prst="round2SameRect">
            <a:avLst/>
          </a:prstGeom>
          <a:solidFill>
            <a:srgbClr val="0F9DE1"/>
          </a:solidFill>
          <a:ln w="127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9992665-D8CC-0E5F-57D5-5457522E25D1}"/>
              </a:ext>
            </a:extLst>
          </p:cNvPr>
          <p:cNvSpPr txBox="1"/>
          <p:nvPr/>
        </p:nvSpPr>
        <p:spPr>
          <a:xfrm>
            <a:off x="4463161" y="4611305"/>
            <a:ext cx="6789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$220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5C7A8CA-67C3-96BA-1996-C53592334313}"/>
              </a:ext>
            </a:extLst>
          </p:cNvPr>
          <p:cNvSpPr txBox="1"/>
          <p:nvPr/>
        </p:nvSpPr>
        <p:spPr>
          <a:xfrm>
            <a:off x="5217394" y="3327453"/>
            <a:ext cx="8283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$2,396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70A5F5A-F0AB-484F-6935-D93102D5D2F2}"/>
              </a:ext>
            </a:extLst>
          </p:cNvPr>
          <p:cNvSpPr txBox="1"/>
          <p:nvPr/>
        </p:nvSpPr>
        <p:spPr>
          <a:xfrm rot="16200000">
            <a:off x="2831968" y="3886269"/>
            <a:ext cx="2543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solidFill>
                  <a:prstClr val="black"/>
                </a:solidFill>
                <a:latin typeface="Calibri"/>
                <a:cs typeface="Calibri"/>
              </a:rPr>
              <a:t>Higher Medical Costs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851806F-6EE7-CA4A-4FDC-57EFF041FE98}"/>
              </a:ext>
            </a:extLst>
          </p:cNvPr>
          <p:cNvSpPr txBox="1"/>
          <p:nvPr/>
        </p:nvSpPr>
        <p:spPr>
          <a:xfrm>
            <a:off x="4267891" y="5178427"/>
            <a:ext cx="138195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Overweight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A00100D-0581-1960-DC90-28CCC1B8D809}"/>
              </a:ext>
            </a:extLst>
          </p:cNvPr>
          <p:cNvSpPr txBox="1"/>
          <p:nvPr/>
        </p:nvSpPr>
        <p:spPr>
          <a:xfrm>
            <a:off x="5271380" y="5191304"/>
            <a:ext cx="83641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Obesity</a:t>
            </a:r>
          </a:p>
        </p:txBody>
      </p:sp>
      <p:pic>
        <p:nvPicPr>
          <p:cNvPr id="52" name="Graphic 51" descr="Hospital with solid fill">
            <a:extLst>
              <a:ext uri="{FF2B5EF4-FFF2-40B4-BE49-F238E27FC236}">
                <a16:creationId xmlns:a16="http://schemas.microsoft.com/office/drawing/2014/main" id="{0F9B8C77-3604-9793-DB84-A23011DEC6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83300" y="1318419"/>
            <a:ext cx="918095" cy="918095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096E3C3A-B593-B34D-D881-C7CC546152C3}"/>
              </a:ext>
            </a:extLst>
          </p:cNvPr>
          <p:cNvSpPr txBox="1"/>
          <p:nvPr/>
        </p:nvSpPr>
        <p:spPr>
          <a:xfrm>
            <a:off x="8270041" y="2599404"/>
            <a:ext cx="340141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Calibri"/>
                <a:cs typeface="Calibri"/>
              </a:rPr>
              <a:t>Offering insurance coverage and wellness programs for obesity care at parity with other chronic diseases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ED4B9A7-EA55-3717-2A13-E6E557E50611}"/>
              </a:ext>
            </a:extLst>
          </p:cNvPr>
          <p:cNvSpPr txBox="1"/>
          <p:nvPr/>
        </p:nvSpPr>
        <p:spPr>
          <a:xfrm>
            <a:off x="8394785" y="3748793"/>
            <a:ext cx="357668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>
                <a:latin typeface="Calibri"/>
                <a:cs typeface="Calibri"/>
              </a:rPr>
              <a:t>Fostering support and inclusion that accommodates the needs of employees with obesity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07208A6-B407-7F0D-FA2D-5F1E73867CB0}"/>
              </a:ext>
            </a:extLst>
          </p:cNvPr>
          <p:cNvSpPr txBox="1"/>
          <p:nvPr/>
        </p:nvSpPr>
        <p:spPr>
          <a:xfrm>
            <a:off x="8434298" y="4962260"/>
            <a:ext cx="34887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>
                <a:latin typeface="Calibri"/>
                <a:cs typeface="Calibri"/>
              </a:rPr>
              <a:t>Providing education and resources to employees to educate employees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E423124-653D-AC35-45FF-8BB2F59CFF18}"/>
              </a:ext>
            </a:extLst>
          </p:cNvPr>
          <p:cNvSpPr/>
          <p:nvPr/>
        </p:nvSpPr>
        <p:spPr>
          <a:xfrm>
            <a:off x="8614083" y="464520"/>
            <a:ext cx="2827163" cy="732768"/>
          </a:xfrm>
          <a:prstGeom prst="rect">
            <a:avLst/>
          </a:prstGeom>
          <a:solidFill>
            <a:srgbClr val="192E52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9" name="Text Placeholder 5">
            <a:extLst>
              <a:ext uri="{FF2B5EF4-FFF2-40B4-BE49-F238E27FC236}">
                <a16:creationId xmlns:a16="http://schemas.microsoft.com/office/drawing/2014/main" id="{7BEF9AC4-2082-9D10-9C8D-4F8935C2E025}"/>
              </a:ext>
            </a:extLst>
          </p:cNvPr>
          <p:cNvSpPr txBox="1">
            <a:spLocks/>
          </p:cNvSpPr>
          <p:nvPr/>
        </p:nvSpPr>
        <p:spPr>
          <a:xfrm>
            <a:off x="8110478" y="639823"/>
            <a:ext cx="3682790" cy="430392"/>
          </a:xfrm>
          <a:prstGeom prst="rect">
            <a:avLst/>
          </a:prstGeom>
        </p:spPr>
        <p:txBody>
          <a:bodyPr lIns="28800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accent2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>
                <a:solidFill>
                  <a:schemeClr val="bg1"/>
                </a:solidFill>
                <a:latin typeface="Calibri"/>
                <a:cs typeface="Calibri"/>
              </a:rPr>
              <a:t>Recommendations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0901C91-E647-189E-CFD4-6FB04380B8EF}"/>
              </a:ext>
            </a:extLst>
          </p:cNvPr>
          <p:cNvSpPr/>
          <p:nvPr/>
        </p:nvSpPr>
        <p:spPr>
          <a:xfrm>
            <a:off x="8102336" y="1558089"/>
            <a:ext cx="3877227" cy="614695"/>
          </a:xfrm>
          <a:prstGeom prst="rect">
            <a:avLst/>
          </a:prstGeom>
          <a:solidFill>
            <a:srgbClr val="0F9DE1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 Placeholder 5">
            <a:extLst>
              <a:ext uri="{FF2B5EF4-FFF2-40B4-BE49-F238E27FC236}">
                <a16:creationId xmlns:a16="http://schemas.microsoft.com/office/drawing/2014/main" id="{E654F26D-DE45-F9D5-9824-CB99667D7582}"/>
              </a:ext>
            </a:extLst>
          </p:cNvPr>
          <p:cNvSpPr txBox="1">
            <a:spLocks/>
          </p:cNvSpPr>
          <p:nvPr/>
        </p:nvSpPr>
        <p:spPr>
          <a:xfrm>
            <a:off x="8127168" y="1569952"/>
            <a:ext cx="3705851" cy="686301"/>
          </a:xfrm>
          <a:prstGeom prst="rect">
            <a:avLst/>
          </a:prstGeom>
        </p:spPr>
        <p:txBody>
          <a:bodyPr lIns="28800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accent2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>
                <a:solidFill>
                  <a:schemeClr val="bg1"/>
                </a:solidFill>
                <a:latin typeface="Calibri"/>
                <a:cs typeface="Calibri"/>
              </a:rPr>
              <a:t>Employers can increase treatment access by…</a:t>
            </a:r>
          </a:p>
        </p:txBody>
      </p:sp>
      <p:pic>
        <p:nvPicPr>
          <p:cNvPr id="4" name="Graphic 3" descr="Badge 3 with solid fill">
            <a:extLst>
              <a:ext uri="{FF2B5EF4-FFF2-40B4-BE49-F238E27FC236}">
                <a16:creationId xmlns:a16="http://schemas.microsoft.com/office/drawing/2014/main" id="{8BB7383A-C2C7-B815-5B8A-CA16666E727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107847" y="4795163"/>
            <a:ext cx="380362" cy="380362"/>
          </a:xfrm>
          <a:prstGeom prst="rect">
            <a:avLst/>
          </a:prstGeom>
        </p:spPr>
      </p:pic>
      <p:pic>
        <p:nvPicPr>
          <p:cNvPr id="6" name="Graphic 5" descr="Badge with solid fill">
            <a:extLst>
              <a:ext uri="{FF2B5EF4-FFF2-40B4-BE49-F238E27FC236}">
                <a16:creationId xmlns:a16="http://schemas.microsoft.com/office/drawing/2014/main" id="{F154EC3D-C408-61D6-5639-103D0669EB5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107847" y="3668500"/>
            <a:ext cx="380362" cy="380362"/>
          </a:xfrm>
          <a:prstGeom prst="rect">
            <a:avLst/>
          </a:prstGeom>
        </p:spPr>
      </p:pic>
      <p:pic>
        <p:nvPicPr>
          <p:cNvPr id="8" name="Graphic 7" descr="Badge 1 with solid fill">
            <a:extLst>
              <a:ext uri="{FF2B5EF4-FFF2-40B4-BE49-F238E27FC236}">
                <a16:creationId xmlns:a16="http://schemas.microsoft.com/office/drawing/2014/main" id="{1CEB2489-4CB7-01C1-0579-0B20F26F449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102337" y="2500561"/>
            <a:ext cx="380361" cy="380361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1E563ED-04A1-0C17-993F-5E133B8A61ED}"/>
              </a:ext>
            </a:extLst>
          </p:cNvPr>
          <p:cNvCxnSpPr>
            <a:cxnSpLocks/>
          </p:cNvCxnSpPr>
          <p:nvPr/>
        </p:nvCxnSpPr>
        <p:spPr>
          <a:xfrm>
            <a:off x="7931842" y="2239304"/>
            <a:ext cx="0" cy="3763992"/>
          </a:xfrm>
          <a:prstGeom prst="line">
            <a:avLst/>
          </a:prstGeom>
          <a:noFill/>
          <a:ln w="19050" cap="flat" cmpd="sng" algn="ctr">
            <a:solidFill>
              <a:sysClr val="window" lastClr="FFFFFF">
                <a:lumMod val="85000"/>
              </a:sysClr>
            </a:solidFill>
            <a:prstDash val="solid"/>
            <a:miter lim="800000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B1951A8-8E3E-EB30-5271-A407A64A6C2D}"/>
              </a:ext>
            </a:extLst>
          </p:cNvPr>
          <p:cNvCxnSpPr>
            <a:cxnSpLocks/>
          </p:cNvCxnSpPr>
          <p:nvPr/>
        </p:nvCxnSpPr>
        <p:spPr>
          <a:xfrm>
            <a:off x="3685753" y="2219261"/>
            <a:ext cx="0" cy="3784035"/>
          </a:xfrm>
          <a:prstGeom prst="line">
            <a:avLst/>
          </a:prstGeom>
          <a:noFill/>
          <a:ln w="19050" cap="flat" cmpd="sng" algn="ctr">
            <a:solidFill>
              <a:sysClr val="window" lastClr="FFFFFF">
                <a:lumMod val="85000"/>
              </a:sysClr>
            </a:solidFill>
            <a:prstDash val="solid"/>
            <a:miter lim="800000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06549EB-242F-CC80-FA7F-D1D89FACD4B4}"/>
              </a:ext>
            </a:extLst>
          </p:cNvPr>
          <p:cNvSpPr txBox="1"/>
          <p:nvPr/>
        </p:nvSpPr>
        <p:spPr>
          <a:xfrm>
            <a:off x="3987424" y="2365727"/>
            <a:ext cx="37037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alibri"/>
                <a:cs typeface="Calibri"/>
              </a:rPr>
              <a:t>H</a:t>
            </a:r>
            <a:r>
              <a:rPr lang="en-US" i="0">
                <a:solidFill>
                  <a:schemeClr val="bg1"/>
                </a:solidFill>
                <a:effectLst/>
                <a:latin typeface="Calibri"/>
                <a:cs typeface="Calibri"/>
              </a:rPr>
              <a:t>igher costs attributed to obesity &amp; overweight</a:t>
            </a:r>
            <a:endParaRPr lang="en-US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3472A1E-531D-604E-FD70-741F6A7D496E}"/>
              </a:ext>
            </a:extLst>
          </p:cNvPr>
          <p:cNvSpPr txBox="1"/>
          <p:nvPr/>
        </p:nvSpPr>
        <p:spPr>
          <a:xfrm>
            <a:off x="5896007" y="3593742"/>
            <a:ext cx="1924183" cy="95410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lvl="1" algn="ctr"/>
            <a:r>
              <a:rPr lang="en-US" sz="2000" b="1" i="0" u="none" strike="noStrike" baseline="0" dirty="0">
                <a:solidFill>
                  <a:srgbClr val="0F9DE1"/>
                </a:solidFill>
                <a:latin typeface="Calibri"/>
                <a:cs typeface="Calibri"/>
              </a:rPr>
              <a:t>$</a:t>
            </a:r>
            <a:r>
              <a:rPr lang="en-US" sz="2000" b="1" dirty="0">
                <a:solidFill>
                  <a:srgbClr val="0F9DE1"/>
                </a:solidFill>
                <a:latin typeface="Calibri"/>
                <a:cs typeface="Calibri"/>
              </a:rPr>
              <a:t>2.1</a:t>
            </a:r>
            <a:r>
              <a:rPr lang="en-US" sz="2000" b="1" i="0" u="none" strike="noStrike" baseline="0" dirty="0">
                <a:solidFill>
                  <a:srgbClr val="0F9DE1"/>
                </a:solidFill>
                <a:latin typeface="Calibri"/>
                <a:cs typeface="Calibri"/>
              </a:rPr>
              <a:t>B</a:t>
            </a:r>
            <a:endParaRPr lang="en-US" sz="2000" b="1" dirty="0">
              <a:solidFill>
                <a:srgbClr val="0F9DE1"/>
              </a:solidFill>
              <a:latin typeface="Calibri"/>
              <a:cs typeface="Calibri"/>
            </a:endParaRPr>
          </a:p>
          <a:p>
            <a:pPr lvl="1" algn="ctr"/>
            <a:r>
              <a:rPr lang="en-US" b="1" dirty="0">
                <a:latin typeface="Calibri"/>
                <a:cs typeface="Calibri"/>
              </a:rPr>
              <a:t>higher costs </a:t>
            </a:r>
            <a:r>
              <a:rPr lang="en-US" b="1" dirty="0">
                <a:latin typeface="Calibri"/>
                <a:ea typeface="+mn-lt"/>
                <a:cs typeface="Calibri"/>
              </a:rPr>
              <a:t>state-wide</a:t>
            </a:r>
            <a:endParaRPr lang="en-US" b="1" i="0" u="none" strike="noStrike" baseline="0" dirty="0">
              <a:latin typeface="Calibri"/>
              <a:ea typeface="+mn-lt"/>
              <a:cs typeface="Calibri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EE7ECE4-4FA5-ABCD-E8B7-CDC8CF348EA2}"/>
              </a:ext>
            </a:extLst>
          </p:cNvPr>
          <p:cNvSpPr/>
          <p:nvPr/>
        </p:nvSpPr>
        <p:spPr>
          <a:xfrm>
            <a:off x="244626" y="2375857"/>
            <a:ext cx="3227130" cy="586987"/>
          </a:xfrm>
          <a:prstGeom prst="rect">
            <a:avLst/>
          </a:prstGeom>
          <a:solidFill>
            <a:srgbClr val="0F9DE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0E0D7D3-1A6A-1E4E-27CF-5494836800A9}"/>
              </a:ext>
            </a:extLst>
          </p:cNvPr>
          <p:cNvSpPr/>
          <p:nvPr/>
        </p:nvSpPr>
        <p:spPr>
          <a:xfrm>
            <a:off x="244309" y="486051"/>
            <a:ext cx="3207510" cy="723378"/>
          </a:xfrm>
          <a:prstGeom prst="rect">
            <a:avLst/>
          </a:prstGeom>
          <a:solidFill>
            <a:srgbClr val="192E52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5" name="Graphic 24" descr="Person in wheelchair with solid fill">
            <a:extLst>
              <a:ext uri="{FF2B5EF4-FFF2-40B4-BE49-F238E27FC236}">
                <a16:creationId xmlns:a16="http://schemas.microsoft.com/office/drawing/2014/main" id="{0ED9373B-629C-D842-B9C9-3943D0620B5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221563" y="1366531"/>
            <a:ext cx="914400" cy="91440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03F8E98D-DA49-E14A-23E5-0941A2CC4624}"/>
              </a:ext>
            </a:extLst>
          </p:cNvPr>
          <p:cNvSpPr txBox="1"/>
          <p:nvPr/>
        </p:nvSpPr>
        <p:spPr>
          <a:xfrm>
            <a:off x="244697" y="2383250"/>
            <a:ext cx="3209734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/>
                <a:cs typeface="Calibri"/>
              </a:rPr>
              <a:t>1.8M</a:t>
            </a:r>
            <a:r>
              <a:rPr lang="en-US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Calibri"/>
                <a:cs typeface="Calibri"/>
              </a:rPr>
              <a:t>employed adults with obesity in Indiana</a:t>
            </a:r>
            <a:endParaRPr lang="en-US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B8AE750-410E-607D-1BDE-C7FE08297AD5}"/>
              </a:ext>
            </a:extLst>
          </p:cNvPr>
          <p:cNvSpPr txBox="1"/>
          <p:nvPr/>
        </p:nvSpPr>
        <p:spPr>
          <a:xfrm>
            <a:off x="229560" y="4868661"/>
            <a:ext cx="3184507" cy="76944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400" b="1" dirty="0">
                <a:solidFill>
                  <a:srgbClr val="0F9DE1"/>
                </a:solidFill>
                <a:latin typeface="Calibri"/>
                <a:cs typeface="Calibri"/>
              </a:rPr>
              <a:t>$1.5B</a:t>
            </a:r>
            <a:r>
              <a:rPr lang="en-US" sz="2400" b="1" dirty="0">
                <a:solidFill>
                  <a:srgbClr val="5BBD23"/>
                </a:solidFill>
                <a:latin typeface="Calibri"/>
                <a:cs typeface="Calibri"/>
              </a:rPr>
              <a:t> </a:t>
            </a:r>
            <a:r>
              <a:rPr lang="en-US" sz="2000" b="1" dirty="0">
                <a:latin typeface="Calibri"/>
                <a:cs typeface="Calibri"/>
              </a:rPr>
              <a:t>higher costs </a:t>
            </a:r>
            <a:r>
              <a:rPr lang="en-US" sz="2000" dirty="0">
                <a:latin typeface="Calibri"/>
                <a:cs typeface="Calibri"/>
              </a:rPr>
              <a:t>state-wide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6089EFF-4D2C-079D-DA8C-1A85A5426DFE}"/>
              </a:ext>
            </a:extLst>
          </p:cNvPr>
          <p:cNvSpPr/>
          <p:nvPr/>
        </p:nvSpPr>
        <p:spPr>
          <a:xfrm>
            <a:off x="9129346" y="5988861"/>
            <a:ext cx="3062653" cy="869139"/>
          </a:xfrm>
          <a:prstGeom prst="rect">
            <a:avLst/>
          </a:prstGeom>
          <a:solidFill>
            <a:srgbClr val="0F9DE1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C1AB7CE-5492-BD39-0B35-B33018A120B2}"/>
              </a:ext>
            </a:extLst>
          </p:cNvPr>
          <p:cNvSpPr/>
          <p:nvPr/>
        </p:nvSpPr>
        <p:spPr>
          <a:xfrm>
            <a:off x="-23886" y="5988860"/>
            <a:ext cx="9162470" cy="869139"/>
          </a:xfrm>
          <a:prstGeom prst="rect">
            <a:avLst/>
          </a:prstGeom>
          <a:solidFill>
            <a:srgbClr val="192E5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1E3D6FC-5820-9FB1-332E-2F72B59D1089}"/>
              </a:ext>
            </a:extLst>
          </p:cNvPr>
          <p:cNvSpPr txBox="1"/>
          <p:nvPr/>
        </p:nvSpPr>
        <p:spPr>
          <a:xfrm>
            <a:off x="187407" y="6060795"/>
            <a:ext cx="87306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000" b="1" dirty="0">
                <a:solidFill>
                  <a:schemeClr val="bg1"/>
                </a:solidFill>
                <a:latin typeface="Calibri"/>
                <a:cs typeface="Calibri"/>
              </a:rPr>
              <a:t>Between 5%-25% weight loss among adults age &lt;65 over 10 years has potential to save $7B-$22B in medical costs</a:t>
            </a:r>
            <a:endParaRPr lang="en-GB" sz="14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0F1DE42-BB77-D9A0-FF38-7C96A027297E}"/>
              </a:ext>
            </a:extLst>
          </p:cNvPr>
          <p:cNvSpPr txBox="1"/>
          <p:nvPr/>
        </p:nvSpPr>
        <p:spPr>
          <a:xfrm>
            <a:off x="9052205" y="6000648"/>
            <a:ext cx="347506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/>
            <a:r>
              <a:rPr lang="en-US" sz="2400" b="1">
                <a:solidFill>
                  <a:schemeClr val="bg1"/>
                </a:solidFill>
                <a:latin typeface="Trade Gothic Next Heavy" panose="020B0903040303020004" pitchFamily="34" charset="0"/>
              </a:rPr>
              <a:t>Potential Medical Savings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531E659-F0C6-6018-9132-A76C80331B5D}"/>
              </a:ext>
            </a:extLst>
          </p:cNvPr>
          <p:cNvSpPr/>
          <p:nvPr/>
        </p:nvSpPr>
        <p:spPr>
          <a:xfrm>
            <a:off x="1239115" y="3143236"/>
            <a:ext cx="1106483" cy="1060378"/>
          </a:xfrm>
          <a:prstGeom prst="ellipse">
            <a:avLst/>
          </a:prstGeom>
          <a:solidFill>
            <a:srgbClr val="B1E9FE"/>
          </a:solidFill>
          <a:ln>
            <a:solidFill>
              <a:srgbClr val="4472C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35333B9-50A1-F734-0C5B-6615FD28C2BB}"/>
              </a:ext>
            </a:extLst>
          </p:cNvPr>
          <p:cNvSpPr txBox="1"/>
          <p:nvPr/>
        </p:nvSpPr>
        <p:spPr>
          <a:xfrm>
            <a:off x="1147532" y="3411711"/>
            <a:ext cx="1275394" cy="50783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700" b="1" dirty="0">
                <a:latin typeface="Calibri"/>
                <a:cs typeface="Calibri"/>
              </a:rPr>
              <a:t>$840</a:t>
            </a:r>
            <a:r>
              <a:rPr lang="en-US" sz="1600" b="1" dirty="0">
                <a:latin typeface="Calibri"/>
                <a:cs typeface="Calibri"/>
              </a:rPr>
              <a:t> 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FF5FEE4-1DDB-DA4F-5DBF-EB55A77DF764}"/>
              </a:ext>
            </a:extLst>
          </p:cNvPr>
          <p:cNvSpPr txBox="1"/>
          <p:nvPr/>
        </p:nvSpPr>
        <p:spPr>
          <a:xfrm>
            <a:off x="541910" y="4159927"/>
            <a:ext cx="251872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alibri"/>
                <a:cs typeface="Calibri"/>
              </a:rPr>
              <a:t>Per employee with obesity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F96AC5-DBB2-FE3A-D95D-EA84EB22C142}"/>
              </a:ext>
            </a:extLst>
          </p:cNvPr>
          <p:cNvSpPr txBox="1"/>
          <p:nvPr/>
        </p:nvSpPr>
        <p:spPr>
          <a:xfrm>
            <a:off x="284422" y="514080"/>
            <a:ext cx="313457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>
                <a:solidFill>
                  <a:prstClr val="white"/>
                </a:solidFill>
                <a:latin typeface="Calibri"/>
                <a:cs typeface="Calibri"/>
              </a:rPr>
              <a:t>Higher Absenteeism &amp; Disability Costs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A77094-F321-2EF8-8242-CF93CAE0ED99}"/>
              </a:ext>
            </a:extLst>
          </p:cNvPr>
          <p:cNvSpPr txBox="1"/>
          <p:nvPr/>
        </p:nvSpPr>
        <p:spPr>
          <a:xfrm>
            <a:off x="3057581" y="17827"/>
            <a:ext cx="6305908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400" b="1">
                <a:latin typeface="Calibri"/>
                <a:cs typeface="Calibri"/>
              </a:rPr>
              <a:t>COST OF OBESITY ON EMPLOYERS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9C6915-61E7-2F64-B4CB-F46EC41F9570}"/>
              </a:ext>
            </a:extLst>
          </p:cNvPr>
          <p:cNvSpPr/>
          <p:nvPr/>
        </p:nvSpPr>
        <p:spPr>
          <a:xfrm>
            <a:off x="112143" y="105171"/>
            <a:ext cx="353683" cy="368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>
            <a:noAutofit/>
          </a:bodyPr>
          <a:lstStyle/>
          <a:p>
            <a:pPr algn="ctr"/>
            <a:endParaRPr 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85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0ED3253-075A-9220-09F6-2E78094011CF}"/>
              </a:ext>
            </a:extLst>
          </p:cNvPr>
          <p:cNvSpPr/>
          <p:nvPr/>
        </p:nvSpPr>
        <p:spPr>
          <a:xfrm>
            <a:off x="48729" y="114039"/>
            <a:ext cx="994237" cy="4059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>
            <a:noAutofit/>
          </a:bodyPr>
          <a:lstStyle/>
          <a:p>
            <a:pPr algn="ctr"/>
            <a:endParaRPr 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8D63573-D304-E9D6-D4A4-D994035A43A6}"/>
              </a:ext>
            </a:extLst>
          </p:cNvPr>
          <p:cNvSpPr/>
          <p:nvPr/>
        </p:nvSpPr>
        <p:spPr>
          <a:xfrm>
            <a:off x="7118470" y="1297590"/>
            <a:ext cx="1131506" cy="1096594"/>
          </a:xfrm>
          <a:prstGeom prst="ellipse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C5D2EEC-C693-280B-28E1-CA4183C0D9C1}"/>
              </a:ext>
            </a:extLst>
          </p:cNvPr>
          <p:cNvSpPr/>
          <p:nvPr/>
        </p:nvSpPr>
        <p:spPr>
          <a:xfrm>
            <a:off x="4075751" y="1368240"/>
            <a:ext cx="1131506" cy="1096594"/>
          </a:xfrm>
          <a:prstGeom prst="ellipse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8898669-7AE1-C9B8-40BE-46EC32ABF593}"/>
              </a:ext>
            </a:extLst>
          </p:cNvPr>
          <p:cNvSpPr/>
          <p:nvPr/>
        </p:nvSpPr>
        <p:spPr>
          <a:xfrm>
            <a:off x="906900" y="1380382"/>
            <a:ext cx="1131506" cy="1096594"/>
          </a:xfrm>
          <a:prstGeom prst="ellipse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F6178998-137B-F8BF-75F3-1A33A7D55D33}"/>
              </a:ext>
            </a:extLst>
          </p:cNvPr>
          <p:cNvSpPr/>
          <p:nvPr/>
        </p:nvSpPr>
        <p:spPr>
          <a:xfrm>
            <a:off x="6271767" y="5834080"/>
            <a:ext cx="2893414" cy="808585"/>
          </a:xfrm>
          <a:prstGeom prst="rect">
            <a:avLst/>
          </a:prstGeom>
          <a:solidFill>
            <a:srgbClr val="0F9DE1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23F72778-0F76-0C79-BCD7-85399858BC32}"/>
              </a:ext>
            </a:extLst>
          </p:cNvPr>
          <p:cNvSpPr/>
          <p:nvPr/>
        </p:nvSpPr>
        <p:spPr>
          <a:xfrm>
            <a:off x="3127382" y="4694433"/>
            <a:ext cx="2988938" cy="170059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4472C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82129283-E159-7DAA-D6BF-F00522E83461}"/>
              </a:ext>
            </a:extLst>
          </p:cNvPr>
          <p:cNvSpPr/>
          <p:nvPr/>
        </p:nvSpPr>
        <p:spPr>
          <a:xfrm>
            <a:off x="4953283" y="3628241"/>
            <a:ext cx="1170444" cy="829829"/>
          </a:xfrm>
          <a:prstGeom prst="roundRect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3" name="Rectangle: Rounded Corners 112">
            <a:extLst>
              <a:ext uri="{FF2B5EF4-FFF2-40B4-BE49-F238E27FC236}">
                <a16:creationId xmlns:a16="http://schemas.microsoft.com/office/drawing/2014/main" id="{537660A4-7CD8-B2A4-6315-B390FF04B542}"/>
              </a:ext>
            </a:extLst>
          </p:cNvPr>
          <p:cNvSpPr/>
          <p:nvPr/>
        </p:nvSpPr>
        <p:spPr>
          <a:xfrm>
            <a:off x="4947767" y="2677224"/>
            <a:ext cx="1162079" cy="829829"/>
          </a:xfrm>
          <a:prstGeom prst="roundRect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6FCBF88B-C76A-12E9-C5E1-55C8D3917598}"/>
              </a:ext>
            </a:extLst>
          </p:cNvPr>
          <p:cNvSpPr/>
          <p:nvPr/>
        </p:nvSpPr>
        <p:spPr>
          <a:xfrm>
            <a:off x="3141999" y="2713685"/>
            <a:ext cx="1730450" cy="794515"/>
          </a:xfrm>
          <a:prstGeom prst="rect">
            <a:avLst/>
          </a:prstGeom>
          <a:solidFill>
            <a:srgbClr val="192E52"/>
          </a:solidFill>
          <a:ln>
            <a:solidFill>
              <a:srgbClr val="0F9DE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9A0B995E-59FA-4403-B60A-25FB55B356C3}"/>
              </a:ext>
            </a:extLst>
          </p:cNvPr>
          <p:cNvSpPr/>
          <p:nvPr/>
        </p:nvSpPr>
        <p:spPr>
          <a:xfrm>
            <a:off x="3126805" y="3622905"/>
            <a:ext cx="1737398" cy="794515"/>
          </a:xfrm>
          <a:prstGeom prst="rect">
            <a:avLst/>
          </a:prstGeom>
          <a:solidFill>
            <a:srgbClr val="192E52"/>
          </a:solidFill>
          <a:ln>
            <a:solidFill>
              <a:srgbClr val="0F9DE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8B537EFA-3E96-1876-9527-2F70FC9A5F68}"/>
              </a:ext>
            </a:extLst>
          </p:cNvPr>
          <p:cNvSpPr/>
          <p:nvPr/>
        </p:nvSpPr>
        <p:spPr>
          <a:xfrm>
            <a:off x="124661" y="2580700"/>
            <a:ext cx="2855507" cy="1796942"/>
          </a:xfrm>
          <a:prstGeom prst="rect">
            <a:avLst/>
          </a:prstGeom>
          <a:solidFill>
            <a:srgbClr val="0F9DE1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9F89A836-425B-2C84-DE03-9E6C973B2AAC}"/>
              </a:ext>
            </a:extLst>
          </p:cNvPr>
          <p:cNvSpPr/>
          <p:nvPr/>
        </p:nvSpPr>
        <p:spPr>
          <a:xfrm>
            <a:off x="59986" y="4694433"/>
            <a:ext cx="2943599" cy="170059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4472C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ACD2B76-B6B4-E192-A860-664C4A8B48F9}"/>
              </a:ext>
            </a:extLst>
          </p:cNvPr>
          <p:cNvSpPr/>
          <p:nvPr/>
        </p:nvSpPr>
        <p:spPr>
          <a:xfrm>
            <a:off x="92643" y="516644"/>
            <a:ext cx="2920182" cy="712840"/>
          </a:xfrm>
          <a:prstGeom prst="rect">
            <a:avLst/>
          </a:prstGeom>
          <a:solidFill>
            <a:srgbClr val="192E52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D5EBF50-DB41-3212-71B3-EDBB94E4C515}"/>
              </a:ext>
            </a:extLst>
          </p:cNvPr>
          <p:cNvSpPr/>
          <p:nvPr/>
        </p:nvSpPr>
        <p:spPr>
          <a:xfrm>
            <a:off x="6146141" y="496102"/>
            <a:ext cx="3128222" cy="724627"/>
          </a:xfrm>
          <a:prstGeom prst="rect">
            <a:avLst/>
          </a:prstGeom>
          <a:solidFill>
            <a:srgbClr val="192E52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A05099F-62B6-984E-637D-5AFE9F8A8894}"/>
              </a:ext>
            </a:extLst>
          </p:cNvPr>
          <p:cNvSpPr/>
          <p:nvPr/>
        </p:nvSpPr>
        <p:spPr>
          <a:xfrm>
            <a:off x="3052519" y="503654"/>
            <a:ext cx="3021270" cy="728339"/>
          </a:xfrm>
          <a:prstGeom prst="rect">
            <a:avLst/>
          </a:prstGeom>
          <a:solidFill>
            <a:srgbClr val="192E52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4A0B6D2-1A4A-12EA-8892-21E07F5A0EDC}"/>
              </a:ext>
            </a:extLst>
          </p:cNvPr>
          <p:cNvSpPr/>
          <p:nvPr/>
        </p:nvSpPr>
        <p:spPr>
          <a:xfrm>
            <a:off x="9362529" y="4199098"/>
            <a:ext cx="2566428" cy="1013805"/>
          </a:xfrm>
          <a:prstGeom prst="rect">
            <a:avLst/>
          </a:prstGeom>
          <a:solidFill>
            <a:schemeClr val="bg1"/>
          </a:solidFill>
          <a:ln w="28575">
            <a:solidFill>
              <a:srgbClr val="0033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55AB0E7-3EC8-5B6E-42EC-EA4F15375C0A}"/>
              </a:ext>
            </a:extLst>
          </p:cNvPr>
          <p:cNvSpPr/>
          <p:nvPr/>
        </p:nvSpPr>
        <p:spPr>
          <a:xfrm>
            <a:off x="9362504" y="5301561"/>
            <a:ext cx="2567527" cy="1013805"/>
          </a:xfrm>
          <a:prstGeom prst="rect">
            <a:avLst/>
          </a:prstGeom>
          <a:solidFill>
            <a:schemeClr val="bg1"/>
          </a:solidFill>
          <a:ln w="28575">
            <a:solidFill>
              <a:srgbClr val="0033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236E608-2412-6E4D-815C-8382D2CD7A8A}"/>
              </a:ext>
            </a:extLst>
          </p:cNvPr>
          <p:cNvSpPr/>
          <p:nvPr/>
        </p:nvSpPr>
        <p:spPr>
          <a:xfrm>
            <a:off x="9362526" y="2409523"/>
            <a:ext cx="2566431" cy="1733027"/>
          </a:xfrm>
          <a:prstGeom prst="rect">
            <a:avLst/>
          </a:prstGeom>
          <a:solidFill>
            <a:schemeClr val="bg1"/>
          </a:solidFill>
          <a:ln w="28575">
            <a:solidFill>
              <a:srgbClr val="0033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C467B4D-A0F0-F95C-792E-EDE96BC8B62B}"/>
              </a:ext>
            </a:extLst>
          </p:cNvPr>
          <p:cNvSpPr txBox="1"/>
          <p:nvPr/>
        </p:nvSpPr>
        <p:spPr>
          <a:xfrm>
            <a:off x="3098491" y="528808"/>
            <a:ext cx="29339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>
                <a:solidFill>
                  <a:prstClr val="white"/>
                </a:solidFill>
                <a:latin typeface="Calibri"/>
                <a:cs typeface="Calibri"/>
              </a:rPr>
              <a:t>Increased Healthcare Costs for Employees 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96E3C3A-B593-B34D-D881-C7CC546152C3}"/>
              </a:ext>
            </a:extLst>
          </p:cNvPr>
          <p:cNvSpPr txBox="1"/>
          <p:nvPr/>
        </p:nvSpPr>
        <p:spPr>
          <a:xfrm>
            <a:off x="9608727" y="2540780"/>
            <a:ext cx="249266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cs typeface="Calibri"/>
              </a:rPr>
              <a:t>Maintaining coverage for comprehensive obesity treatment for people </a:t>
            </a:r>
            <a:r>
              <a:rPr lang="en-GB" sz="1600" kern="0" dirty="0">
                <a:effectLst/>
                <a:ea typeface="Calibri" panose="020F0502020204030204" pitchFamily="34" charset="0"/>
              </a:rPr>
              <a:t>covered under the State Employees Group Insurance Program</a:t>
            </a:r>
            <a:endParaRPr lang="en-US" sz="1600" dirty="0">
              <a:cs typeface="Calibri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ED4B9A7-EA55-3717-2A13-E6E557E50611}"/>
              </a:ext>
            </a:extLst>
          </p:cNvPr>
          <p:cNvSpPr txBox="1"/>
          <p:nvPr/>
        </p:nvSpPr>
        <p:spPr>
          <a:xfrm>
            <a:off x="9565991" y="4295508"/>
            <a:ext cx="236296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Calibri"/>
                <a:cs typeface="Calibri"/>
              </a:rPr>
              <a:t>Finalizing Medicaid coverage for obesity treatment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07208A6-B407-7F0D-FA2D-5F1E73867CB0}"/>
              </a:ext>
            </a:extLst>
          </p:cNvPr>
          <p:cNvSpPr txBox="1"/>
          <p:nvPr/>
        </p:nvSpPr>
        <p:spPr>
          <a:xfrm>
            <a:off x="9668362" y="5408284"/>
            <a:ext cx="2366838" cy="850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Calibri"/>
                <a:cs typeface="Calibri"/>
              </a:rPr>
              <a:t>Investing in community-based programs and education campaigns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E423124-653D-AC35-45FF-8BB2F59CFF18}"/>
              </a:ext>
            </a:extLst>
          </p:cNvPr>
          <p:cNvSpPr/>
          <p:nvPr/>
        </p:nvSpPr>
        <p:spPr>
          <a:xfrm>
            <a:off x="9310739" y="490350"/>
            <a:ext cx="2821275" cy="718376"/>
          </a:xfrm>
          <a:prstGeom prst="rect">
            <a:avLst/>
          </a:prstGeom>
          <a:solidFill>
            <a:srgbClr val="192E52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9" name="Text Placeholder 5">
            <a:extLst>
              <a:ext uri="{FF2B5EF4-FFF2-40B4-BE49-F238E27FC236}">
                <a16:creationId xmlns:a16="http://schemas.microsoft.com/office/drawing/2014/main" id="{7BEF9AC4-2082-9D10-9C8D-4F8935C2E025}"/>
              </a:ext>
            </a:extLst>
          </p:cNvPr>
          <p:cNvSpPr txBox="1">
            <a:spLocks/>
          </p:cNvSpPr>
          <p:nvPr/>
        </p:nvSpPr>
        <p:spPr>
          <a:xfrm>
            <a:off x="9335830" y="655294"/>
            <a:ext cx="2630350" cy="430392"/>
          </a:xfrm>
          <a:prstGeom prst="rect">
            <a:avLst/>
          </a:prstGeom>
        </p:spPr>
        <p:txBody>
          <a:bodyPr lIns="28800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accent2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>
                <a:solidFill>
                  <a:schemeClr val="bg1"/>
                </a:solidFill>
                <a:latin typeface="Calibri"/>
                <a:cs typeface="Calibri"/>
              </a:rPr>
              <a:t>Recommendations</a:t>
            </a:r>
            <a:endParaRPr lang="en-US" sz="16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0901C91-E647-189E-CFD4-6FB04380B8EF}"/>
              </a:ext>
            </a:extLst>
          </p:cNvPr>
          <p:cNvSpPr/>
          <p:nvPr/>
        </p:nvSpPr>
        <p:spPr>
          <a:xfrm>
            <a:off x="9260335" y="1396139"/>
            <a:ext cx="2728778" cy="892533"/>
          </a:xfrm>
          <a:prstGeom prst="rect">
            <a:avLst/>
          </a:prstGeom>
          <a:solidFill>
            <a:srgbClr val="00438E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 Placeholder 5">
            <a:extLst>
              <a:ext uri="{FF2B5EF4-FFF2-40B4-BE49-F238E27FC236}">
                <a16:creationId xmlns:a16="http://schemas.microsoft.com/office/drawing/2014/main" id="{E654F26D-DE45-F9D5-9824-CB99667D7582}"/>
              </a:ext>
            </a:extLst>
          </p:cNvPr>
          <p:cNvSpPr txBox="1">
            <a:spLocks/>
          </p:cNvSpPr>
          <p:nvPr/>
        </p:nvSpPr>
        <p:spPr>
          <a:xfrm>
            <a:off x="8932570" y="1444800"/>
            <a:ext cx="3199444" cy="686301"/>
          </a:xfrm>
          <a:prstGeom prst="rect">
            <a:avLst/>
          </a:prstGeom>
        </p:spPr>
        <p:txBody>
          <a:bodyPr lIns="28800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accent2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900">
                <a:solidFill>
                  <a:schemeClr val="bg1"/>
                </a:solidFill>
                <a:latin typeface="Calibri"/>
                <a:cs typeface="Calibri"/>
              </a:rPr>
              <a:t>State legislators can increase treatment access by…</a:t>
            </a:r>
          </a:p>
        </p:txBody>
      </p:sp>
      <p:pic>
        <p:nvPicPr>
          <p:cNvPr id="4" name="Graphic 3" descr="Badge 3 with solid fill">
            <a:extLst>
              <a:ext uri="{FF2B5EF4-FFF2-40B4-BE49-F238E27FC236}">
                <a16:creationId xmlns:a16="http://schemas.microsoft.com/office/drawing/2014/main" id="{8BB7383A-C2C7-B815-5B8A-CA16666E72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00797" y="5315456"/>
            <a:ext cx="380362" cy="380362"/>
          </a:xfrm>
          <a:prstGeom prst="rect">
            <a:avLst/>
          </a:prstGeom>
        </p:spPr>
      </p:pic>
      <p:pic>
        <p:nvPicPr>
          <p:cNvPr id="6" name="Graphic 5" descr="Badge with solid fill">
            <a:extLst>
              <a:ext uri="{FF2B5EF4-FFF2-40B4-BE49-F238E27FC236}">
                <a16:creationId xmlns:a16="http://schemas.microsoft.com/office/drawing/2014/main" id="{F154EC3D-C408-61D6-5639-103D0669EB5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400797" y="4208428"/>
            <a:ext cx="380362" cy="380362"/>
          </a:xfrm>
          <a:prstGeom prst="rect">
            <a:avLst/>
          </a:prstGeom>
        </p:spPr>
      </p:pic>
      <p:pic>
        <p:nvPicPr>
          <p:cNvPr id="8" name="Graphic 7" descr="Badge 1 with solid fill">
            <a:extLst>
              <a:ext uri="{FF2B5EF4-FFF2-40B4-BE49-F238E27FC236}">
                <a16:creationId xmlns:a16="http://schemas.microsoft.com/office/drawing/2014/main" id="{1CEB2489-4CB7-01C1-0579-0B20F26F449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400797" y="2428576"/>
            <a:ext cx="380361" cy="380361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1E563ED-04A1-0C17-993F-5E133B8A61ED}"/>
              </a:ext>
            </a:extLst>
          </p:cNvPr>
          <p:cNvCxnSpPr>
            <a:cxnSpLocks/>
          </p:cNvCxnSpPr>
          <p:nvPr/>
        </p:nvCxnSpPr>
        <p:spPr>
          <a:xfrm>
            <a:off x="9258309" y="2531167"/>
            <a:ext cx="0" cy="3763992"/>
          </a:xfrm>
          <a:prstGeom prst="line">
            <a:avLst/>
          </a:prstGeom>
          <a:noFill/>
          <a:ln w="19050" cap="flat" cmpd="sng" algn="ctr">
            <a:solidFill>
              <a:sysClr val="window" lastClr="FFFFFF">
                <a:lumMod val="85000"/>
              </a:sysClr>
            </a:solidFill>
            <a:prstDash val="solid"/>
            <a:miter lim="800000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B1951A8-8E3E-EB30-5271-A407A64A6C2D}"/>
              </a:ext>
            </a:extLst>
          </p:cNvPr>
          <p:cNvCxnSpPr>
            <a:cxnSpLocks/>
          </p:cNvCxnSpPr>
          <p:nvPr/>
        </p:nvCxnSpPr>
        <p:spPr>
          <a:xfrm>
            <a:off x="3086313" y="2409524"/>
            <a:ext cx="0" cy="3784035"/>
          </a:xfrm>
          <a:prstGeom prst="line">
            <a:avLst/>
          </a:prstGeom>
          <a:noFill/>
          <a:ln w="19050" cap="flat" cmpd="sng" algn="ctr">
            <a:solidFill>
              <a:sysClr val="window" lastClr="FFFFFF">
                <a:lumMod val="85000"/>
              </a:sysClr>
            </a:solidFill>
            <a:prstDash val="solid"/>
            <a:miter lim="800000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4921181C-B438-977B-31BE-98BF78E9EB29}"/>
              </a:ext>
            </a:extLst>
          </p:cNvPr>
          <p:cNvSpPr txBox="1"/>
          <p:nvPr/>
        </p:nvSpPr>
        <p:spPr>
          <a:xfrm>
            <a:off x="38218" y="513309"/>
            <a:ext cx="297460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>
                <a:solidFill>
                  <a:prstClr val="white"/>
                </a:solidFill>
                <a:latin typeface="Calibri"/>
                <a:cs typeface="Calibri"/>
              </a:rPr>
              <a:t>Increased Medicaid Spending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C37691E-BB5A-5592-A150-E6ECB1483933}"/>
              </a:ext>
            </a:extLst>
          </p:cNvPr>
          <p:cNvCxnSpPr>
            <a:cxnSpLocks/>
          </p:cNvCxnSpPr>
          <p:nvPr/>
        </p:nvCxnSpPr>
        <p:spPr>
          <a:xfrm>
            <a:off x="6209447" y="2380144"/>
            <a:ext cx="0" cy="3784035"/>
          </a:xfrm>
          <a:prstGeom prst="line">
            <a:avLst/>
          </a:prstGeom>
          <a:noFill/>
          <a:ln w="19050" cap="flat" cmpd="sng" algn="ctr">
            <a:solidFill>
              <a:sysClr val="window" lastClr="FFFFFF">
                <a:lumMod val="85000"/>
              </a:sysClr>
            </a:solidFill>
            <a:prstDash val="solid"/>
            <a:miter lim="800000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0DC377E-08E5-D25B-BFFC-3115A119AE90}"/>
              </a:ext>
            </a:extLst>
          </p:cNvPr>
          <p:cNvSpPr txBox="1"/>
          <p:nvPr/>
        </p:nvSpPr>
        <p:spPr>
          <a:xfrm>
            <a:off x="6041461" y="514364"/>
            <a:ext cx="332106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Calibri"/>
                <a:cs typeface="Calibri"/>
              </a:rPr>
              <a:t>Increased Public Assistance Program Costs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48473D3-89DB-1E5D-4C1C-D214A35A32AB}"/>
              </a:ext>
            </a:extLst>
          </p:cNvPr>
          <p:cNvSpPr txBox="1"/>
          <p:nvPr/>
        </p:nvSpPr>
        <p:spPr>
          <a:xfrm>
            <a:off x="-459957" y="4702646"/>
            <a:ext cx="4007288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70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Medicaid beneficiaries with</a:t>
            </a:r>
            <a:endParaRPr lang="en-US" sz="1700" b="1">
              <a:solidFill>
                <a:srgbClr val="000000"/>
              </a:solidFill>
              <a:effectLst/>
              <a:latin typeface="Calibri"/>
              <a:ea typeface="Calibri" panose="020F0502020204030204" pitchFamily="34" charset="0"/>
              <a:cs typeface="Calibri"/>
            </a:endParaRPr>
          </a:p>
          <a:p>
            <a:pPr algn="ctr"/>
            <a:r>
              <a:rPr lang="en-US" sz="1700" b="1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Overweight</a:t>
            </a:r>
            <a:r>
              <a:rPr lang="en-US" sz="170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 &amp; </a:t>
            </a:r>
            <a:r>
              <a:rPr lang="en-US" sz="1700" b="1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Obesity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78EDE6C2-7AF2-09DE-49C8-B6F7684E477A}"/>
              </a:ext>
            </a:extLst>
          </p:cNvPr>
          <p:cNvSpPr txBox="1"/>
          <p:nvPr/>
        </p:nvSpPr>
        <p:spPr>
          <a:xfrm>
            <a:off x="103393" y="2638733"/>
            <a:ext cx="290152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"/>
              </a:rPr>
              <a:t>State incurred higher Medicaid costs in 2022 by</a:t>
            </a:r>
            <a:endParaRPr lang="en-US" sz="16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A9463235-EED5-D9F8-60C2-A36D80153AA0}"/>
              </a:ext>
            </a:extLst>
          </p:cNvPr>
          <p:cNvSpPr/>
          <p:nvPr/>
        </p:nvSpPr>
        <p:spPr>
          <a:xfrm>
            <a:off x="6457215" y="2487753"/>
            <a:ext cx="2500159" cy="1439734"/>
          </a:xfrm>
          <a:prstGeom prst="roundRect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68CE840B-0DB2-768D-5CCF-9940CE7FF4CB}"/>
              </a:ext>
            </a:extLst>
          </p:cNvPr>
          <p:cNvSpPr txBox="1"/>
          <p:nvPr/>
        </p:nvSpPr>
        <p:spPr>
          <a:xfrm>
            <a:off x="6937005" y="2579562"/>
            <a:ext cx="1673000" cy="86177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3200" b="1" dirty="0">
                <a:latin typeface="Calibri"/>
                <a:cs typeface="Calibri"/>
              </a:rPr>
              <a:t>100,300</a:t>
            </a:r>
            <a:endParaRPr lang="en-US" b="1" dirty="0">
              <a:latin typeface="Calibri"/>
              <a:cs typeface="Calibri"/>
            </a:endParaRPr>
          </a:p>
          <a:p>
            <a:pPr algn="ctr"/>
            <a:r>
              <a:rPr lang="en-US" dirty="0">
                <a:latin typeface="Calibri"/>
                <a:cs typeface="Calibri"/>
              </a:rPr>
              <a:t>Adults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65EAC1C-E492-10EC-7FDA-FDA96D16657E}"/>
              </a:ext>
            </a:extLst>
          </p:cNvPr>
          <p:cNvSpPr txBox="1"/>
          <p:nvPr/>
        </p:nvSpPr>
        <p:spPr>
          <a:xfrm>
            <a:off x="6476895" y="3404662"/>
            <a:ext cx="25581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latin typeface="Calibri"/>
                <a:cs typeface="Calibri"/>
              </a:rPr>
              <a:t>Adults with obesity-attributed unemployment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3C8BFD9-A298-51AC-91EA-2E2E1C501F54}"/>
              </a:ext>
            </a:extLst>
          </p:cNvPr>
          <p:cNvSpPr txBox="1"/>
          <p:nvPr/>
        </p:nvSpPr>
        <p:spPr>
          <a:xfrm>
            <a:off x="6189038" y="5929721"/>
            <a:ext cx="3057157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/>
                <a:cs typeface="Calibri"/>
              </a:rPr>
              <a:t>$55.8M </a:t>
            </a:r>
            <a:r>
              <a:rPr lang="en-US" sz="1600" dirty="0">
                <a:solidFill>
                  <a:schemeClr val="bg1"/>
                </a:solidFill>
                <a:latin typeface="Calibri"/>
                <a:cs typeface="Calibri"/>
              </a:rPr>
              <a:t>in higher state &amp; local public assistance costs 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3ED9E0EE-3012-798E-5287-B64FB9C41288}"/>
              </a:ext>
            </a:extLst>
          </p:cNvPr>
          <p:cNvSpPr txBox="1"/>
          <p:nvPr/>
        </p:nvSpPr>
        <p:spPr>
          <a:xfrm>
            <a:off x="3119398" y="2692360"/>
            <a:ext cx="177541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State and local government employees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3F2B394E-B06F-64CA-FA07-4D6ACF12F624}"/>
              </a:ext>
            </a:extLst>
          </p:cNvPr>
          <p:cNvSpPr txBox="1"/>
          <p:nvPr/>
        </p:nvSpPr>
        <p:spPr>
          <a:xfrm>
            <a:off x="4481369" y="2908800"/>
            <a:ext cx="2137410" cy="40011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000" b="1" dirty="0">
                <a:latin typeface="Calibri"/>
                <a:cs typeface="Calibri"/>
              </a:rPr>
              <a:t>679,000</a:t>
            </a:r>
            <a:endParaRPr lang="en-US" sz="1200" b="1" dirty="0">
              <a:latin typeface="Calibri"/>
              <a:cs typeface="Calibri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DE9A2659-5F4F-46FF-2B73-805794ED45F5}"/>
              </a:ext>
            </a:extLst>
          </p:cNvPr>
          <p:cNvSpPr txBox="1"/>
          <p:nvPr/>
        </p:nvSpPr>
        <p:spPr>
          <a:xfrm>
            <a:off x="3087033" y="3624545"/>
            <a:ext cx="184347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Employees participating in insurance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FCC2D356-ECD4-797D-F001-67A4880F5B6F}"/>
              </a:ext>
            </a:extLst>
          </p:cNvPr>
          <p:cNvSpPr txBox="1"/>
          <p:nvPr/>
        </p:nvSpPr>
        <p:spPr>
          <a:xfrm>
            <a:off x="4591085" y="5364851"/>
            <a:ext cx="1518761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300"/>
              <a:t>For state &amp; local government employee healthcare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3A89E8C2-44D2-9740-26B8-B4ABDF92EC95}"/>
              </a:ext>
            </a:extLst>
          </p:cNvPr>
          <p:cNvSpPr txBox="1"/>
          <p:nvPr/>
        </p:nvSpPr>
        <p:spPr>
          <a:xfrm>
            <a:off x="3050827" y="4696446"/>
            <a:ext cx="1514687" cy="92333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000" b="1" dirty="0">
                <a:solidFill>
                  <a:srgbClr val="0F9DE1"/>
                </a:solidFill>
              </a:rPr>
              <a:t>$625</a:t>
            </a:r>
            <a:r>
              <a:rPr lang="en-US" sz="2000" b="1" dirty="0">
                <a:solidFill>
                  <a:srgbClr val="5BBD23"/>
                </a:solidFill>
              </a:rPr>
              <a:t> </a:t>
            </a:r>
          </a:p>
          <a:p>
            <a:pPr algn="ctr"/>
            <a:r>
              <a:rPr lang="en-US" sz="1700" b="1" dirty="0"/>
              <a:t>Additional costs</a:t>
            </a:r>
            <a:endParaRPr lang="en-US" sz="1700" dirty="0"/>
          </a:p>
        </p:txBody>
      </p:sp>
      <p:sp>
        <p:nvSpPr>
          <p:cNvPr id="106" name="Flowchart: Connector 105">
            <a:extLst>
              <a:ext uri="{FF2B5EF4-FFF2-40B4-BE49-F238E27FC236}">
                <a16:creationId xmlns:a16="http://schemas.microsoft.com/office/drawing/2014/main" id="{F3F88C93-DAD6-7EAA-FC0B-9A752FF79B69}"/>
              </a:ext>
            </a:extLst>
          </p:cNvPr>
          <p:cNvSpPr/>
          <p:nvPr/>
        </p:nvSpPr>
        <p:spPr>
          <a:xfrm>
            <a:off x="1708933" y="3216722"/>
            <a:ext cx="1104435" cy="1050586"/>
          </a:xfrm>
          <a:prstGeom prst="flowChartConnector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7" name="Flowchart: Connector 106">
            <a:extLst>
              <a:ext uri="{FF2B5EF4-FFF2-40B4-BE49-F238E27FC236}">
                <a16:creationId xmlns:a16="http://schemas.microsoft.com/office/drawing/2014/main" id="{C3FE3D0F-698D-90E6-BC6F-5A381DF05DA0}"/>
              </a:ext>
            </a:extLst>
          </p:cNvPr>
          <p:cNvSpPr/>
          <p:nvPr/>
        </p:nvSpPr>
        <p:spPr>
          <a:xfrm>
            <a:off x="210036" y="3225679"/>
            <a:ext cx="1104435" cy="1050586"/>
          </a:xfrm>
          <a:prstGeom prst="flowChartConnector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F6DAE58-4520-2463-9104-B0355664D64E}"/>
              </a:ext>
            </a:extLst>
          </p:cNvPr>
          <p:cNvSpPr txBox="1"/>
          <p:nvPr/>
        </p:nvSpPr>
        <p:spPr>
          <a:xfrm>
            <a:off x="-83588" y="3578276"/>
            <a:ext cx="2137410" cy="40011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000" b="1" dirty="0">
                <a:latin typeface="Calibri"/>
                <a:cs typeface="Calibri"/>
              </a:rPr>
              <a:t>6.7%</a:t>
            </a:r>
            <a:endParaRPr lang="en-US" sz="1200" b="1" dirty="0">
              <a:latin typeface="Calibri"/>
              <a:cs typeface="Calibri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729AB2D-93B4-4F08-E647-D324FD17DE69}"/>
              </a:ext>
            </a:extLst>
          </p:cNvPr>
          <p:cNvSpPr txBox="1"/>
          <p:nvPr/>
        </p:nvSpPr>
        <p:spPr>
          <a:xfrm>
            <a:off x="1189038" y="3566887"/>
            <a:ext cx="2137410" cy="38472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900" b="1" dirty="0">
                <a:latin typeface="Calibri"/>
                <a:cs typeface="Calibri"/>
              </a:rPr>
              <a:t>$661.1M 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4E625E1-B3D3-DAD6-52DC-8E71A0163D20}"/>
              </a:ext>
            </a:extLst>
          </p:cNvPr>
          <p:cNvSpPr txBox="1"/>
          <p:nvPr/>
        </p:nvSpPr>
        <p:spPr>
          <a:xfrm>
            <a:off x="5025966" y="3837847"/>
            <a:ext cx="1096270" cy="40011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000" b="1">
                <a:latin typeface="Calibri"/>
                <a:cs typeface="Calibri"/>
              </a:rPr>
              <a:t>78%</a:t>
            </a:r>
            <a:endParaRPr lang="en-US" sz="1200" b="1">
              <a:latin typeface="Calibri"/>
              <a:cs typeface="Calibri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21CC3718-A948-2FE5-1CB8-CF00ABEE752A}"/>
              </a:ext>
            </a:extLst>
          </p:cNvPr>
          <p:cNvSpPr txBox="1"/>
          <p:nvPr/>
        </p:nvSpPr>
        <p:spPr>
          <a:xfrm>
            <a:off x="3128417" y="5495472"/>
            <a:ext cx="1350148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300"/>
              <a:t>per covered employee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9E97F422-F8DE-B965-CC89-D448BB6C8F89}"/>
              </a:ext>
            </a:extLst>
          </p:cNvPr>
          <p:cNvSpPr txBox="1"/>
          <p:nvPr/>
        </p:nvSpPr>
        <p:spPr>
          <a:xfrm>
            <a:off x="4591085" y="4706606"/>
            <a:ext cx="1505095" cy="67710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000" b="1" dirty="0">
                <a:solidFill>
                  <a:srgbClr val="0F9DE1"/>
                </a:solidFill>
              </a:rPr>
              <a:t>$331M</a:t>
            </a:r>
            <a:endParaRPr lang="en-US" sz="2000" b="1" dirty="0">
              <a:solidFill>
                <a:srgbClr val="0F9DE1"/>
              </a:solidFill>
              <a:cs typeface="Calibri"/>
            </a:endParaRPr>
          </a:p>
          <a:p>
            <a:pPr algn="ctr"/>
            <a:r>
              <a:rPr lang="en-US" sz="1700" b="1" dirty="0"/>
              <a:t>Higher costs </a:t>
            </a:r>
          </a:p>
        </p:txBody>
      </p: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6BDE97C4-2F90-6E58-FA6F-E59E50F8C0C6}"/>
              </a:ext>
            </a:extLst>
          </p:cNvPr>
          <p:cNvCxnSpPr>
            <a:cxnSpLocks/>
          </p:cNvCxnSpPr>
          <p:nvPr/>
        </p:nvCxnSpPr>
        <p:spPr>
          <a:xfrm>
            <a:off x="4559587" y="4851253"/>
            <a:ext cx="0" cy="136155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8" name="Graphic 127" descr="Money outline">
            <a:extLst>
              <a:ext uri="{FF2B5EF4-FFF2-40B4-BE49-F238E27FC236}">
                <a16:creationId xmlns:a16="http://schemas.microsoft.com/office/drawing/2014/main" id="{180ACB42-C16F-A0C0-5417-4C3437D8903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27023" y="1365342"/>
            <a:ext cx="914400" cy="914400"/>
          </a:xfrm>
          <a:prstGeom prst="rect">
            <a:avLst/>
          </a:prstGeom>
        </p:spPr>
      </p:pic>
      <p:pic>
        <p:nvPicPr>
          <p:cNvPr id="130" name="Graphic 129" descr="Bank with solid fill">
            <a:extLst>
              <a:ext uri="{FF2B5EF4-FFF2-40B4-BE49-F238E27FC236}">
                <a16:creationId xmlns:a16="http://schemas.microsoft.com/office/drawing/2014/main" id="{6A8F4B3D-5F4B-BADF-2715-BCC3205F127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196677" y="1452954"/>
            <a:ext cx="914400" cy="914400"/>
          </a:xfrm>
          <a:prstGeom prst="rect">
            <a:avLst/>
          </a:prstGeom>
        </p:spPr>
      </p:pic>
      <p:pic>
        <p:nvPicPr>
          <p:cNvPr id="132" name="Graphic 131" descr="Ambulance with solid fill">
            <a:extLst>
              <a:ext uri="{FF2B5EF4-FFF2-40B4-BE49-F238E27FC236}">
                <a16:creationId xmlns:a16="http://schemas.microsoft.com/office/drawing/2014/main" id="{F7A9D3FB-8370-78AB-BF27-CE249BE008D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13780" y="1462865"/>
            <a:ext cx="914400" cy="914400"/>
          </a:xfrm>
          <a:prstGeom prst="rect">
            <a:avLst/>
          </a:prstGeom>
        </p:spPr>
      </p:pic>
      <p:sp>
        <p:nvSpPr>
          <p:cNvPr id="23" name="Oval 22">
            <a:extLst>
              <a:ext uri="{FF2B5EF4-FFF2-40B4-BE49-F238E27FC236}">
                <a16:creationId xmlns:a16="http://schemas.microsoft.com/office/drawing/2014/main" id="{757F785A-C278-6E28-C0CA-31F8C67FB1A8}"/>
              </a:ext>
            </a:extLst>
          </p:cNvPr>
          <p:cNvSpPr/>
          <p:nvPr/>
        </p:nvSpPr>
        <p:spPr>
          <a:xfrm>
            <a:off x="1663004" y="5307195"/>
            <a:ext cx="1053296" cy="1000214"/>
          </a:xfrm>
          <a:prstGeom prst="ellipse">
            <a:avLst/>
          </a:prstGeom>
          <a:solidFill>
            <a:srgbClr val="00438E"/>
          </a:solidFill>
          <a:ln w="12700" cap="flat" cmpd="sng" algn="ctr">
            <a:solidFill>
              <a:srgbClr val="36C3FF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1" name="Rectangle: Rounded Corners 140">
            <a:extLst>
              <a:ext uri="{FF2B5EF4-FFF2-40B4-BE49-F238E27FC236}">
                <a16:creationId xmlns:a16="http://schemas.microsoft.com/office/drawing/2014/main" id="{9B693C2F-B11C-5457-F130-B51159E462A1}"/>
              </a:ext>
            </a:extLst>
          </p:cNvPr>
          <p:cNvSpPr/>
          <p:nvPr/>
        </p:nvSpPr>
        <p:spPr>
          <a:xfrm>
            <a:off x="6446144" y="4377642"/>
            <a:ext cx="2500159" cy="1398790"/>
          </a:xfrm>
          <a:prstGeom prst="roundRect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B2F0F96-3737-BC19-69C1-4A0BD8438E19}"/>
              </a:ext>
            </a:extLst>
          </p:cNvPr>
          <p:cNvSpPr txBox="1"/>
          <p:nvPr/>
        </p:nvSpPr>
        <p:spPr>
          <a:xfrm>
            <a:off x="6647746" y="5288162"/>
            <a:ext cx="21065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>
                <a:latin typeface="Calibri"/>
                <a:cs typeface="Calibri"/>
              </a:rPr>
              <a:t>Public assistance program participants 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25735F6-FDCB-561B-CD3B-5101BFCE0362}"/>
              </a:ext>
            </a:extLst>
          </p:cNvPr>
          <p:cNvSpPr txBox="1"/>
          <p:nvPr/>
        </p:nvSpPr>
        <p:spPr>
          <a:xfrm>
            <a:off x="6919458" y="4434918"/>
            <a:ext cx="1673000" cy="86177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3200" b="1" dirty="0">
                <a:latin typeface="Calibri"/>
                <a:cs typeface="Calibri"/>
              </a:rPr>
              <a:t>17,300</a:t>
            </a:r>
            <a:endParaRPr lang="en-US" b="1" dirty="0">
              <a:latin typeface="Calibri"/>
              <a:cs typeface="Calibri"/>
            </a:endParaRPr>
          </a:p>
          <a:p>
            <a:pPr algn="ctr"/>
            <a:r>
              <a:rPr lang="en-US" dirty="0">
                <a:latin typeface="Calibri"/>
                <a:cs typeface="Calibri"/>
              </a:rPr>
              <a:t>Adults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817A1839-DA8A-B7E4-FAAC-472B58011EE3}"/>
              </a:ext>
            </a:extLst>
          </p:cNvPr>
          <p:cNvSpPr/>
          <p:nvPr/>
        </p:nvSpPr>
        <p:spPr>
          <a:xfrm>
            <a:off x="7554692" y="3961941"/>
            <a:ext cx="380489" cy="351914"/>
          </a:xfrm>
          <a:prstGeom prst="downArrow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A9B3CB5-E15B-AF0F-3680-7DD65FD8206E}"/>
              </a:ext>
            </a:extLst>
          </p:cNvPr>
          <p:cNvSpPr txBox="1"/>
          <p:nvPr/>
        </p:nvSpPr>
        <p:spPr>
          <a:xfrm>
            <a:off x="2030930" y="34734"/>
            <a:ext cx="8093939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400" b="1">
                <a:latin typeface="Calibri"/>
                <a:cs typeface="Calibri"/>
              </a:rPr>
              <a:t>COST OF OBESITY ON STATE &amp; LOCAL GOVERNMENT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A13E7C-0620-C303-1FD6-6EB8FDB29AEA}"/>
              </a:ext>
            </a:extLst>
          </p:cNvPr>
          <p:cNvSpPr/>
          <p:nvPr/>
        </p:nvSpPr>
        <p:spPr>
          <a:xfrm>
            <a:off x="11162581" y="215660"/>
            <a:ext cx="994237" cy="274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>
            <a:noAutofit/>
          </a:bodyPr>
          <a:lstStyle/>
          <a:p>
            <a:pPr algn="ctr"/>
            <a:endParaRPr 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57F785A-C278-6E28-C0CA-31F8C67FB1A8}"/>
              </a:ext>
            </a:extLst>
          </p:cNvPr>
          <p:cNvSpPr/>
          <p:nvPr/>
        </p:nvSpPr>
        <p:spPr>
          <a:xfrm>
            <a:off x="380201" y="5286199"/>
            <a:ext cx="1053296" cy="1000214"/>
          </a:xfrm>
          <a:prstGeom prst="ellipse">
            <a:avLst/>
          </a:prstGeom>
          <a:solidFill>
            <a:srgbClr val="00438E"/>
          </a:solidFill>
          <a:ln w="12700" cap="flat" cmpd="sng" algn="ctr">
            <a:solidFill>
              <a:srgbClr val="36C3FF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A black circle with dots&#10;&#10;Description automatically generated">
            <a:extLst>
              <a:ext uri="{FF2B5EF4-FFF2-40B4-BE49-F238E27FC236}">
                <a16:creationId xmlns:a16="http://schemas.microsoft.com/office/drawing/2014/main" id="{914AB6B1-A5C0-C947-E0A0-A338C94DCCB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0061" y="24237"/>
            <a:ext cx="426757" cy="396274"/>
          </a:xfrm>
          <a:prstGeom prst="rect">
            <a:avLst/>
          </a:prstGeom>
        </p:spPr>
      </p:pic>
      <p:sp>
        <p:nvSpPr>
          <p:cNvPr id="19" name="Arrow: Up 18">
            <a:extLst>
              <a:ext uri="{FF2B5EF4-FFF2-40B4-BE49-F238E27FC236}">
                <a16:creationId xmlns:a16="http://schemas.microsoft.com/office/drawing/2014/main" id="{09B95A94-9EE3-7752-B614-A128E1BFDA8F}"/>
              </a:ext>
            </a:extLst>
          </p:cNvPr>
          <p:cNvSpPr/>
          <p:nvPr/>
        </p:nvSpPr>
        <p:spPr>
          <a:xfrm>
            <a:off x="289360" y="3451860"/>
            <a:ext cx="453046" cy="499749"/>
          </a:xfrm>
          <a:prstGeom prst="upArrow">
            <a:avLst/>
          </a:prstGeom>
          <a:solidFill>
            <a:srgbClr val="3B826D"/>
          </a:solidFill>
          <a:ln>
            <a:noFill/>
          </a:ln>
        </p:spPr>
        <p:txBody>
          <a:bodyPr rtlCol="0" anchor="ctr">
            <a:noAutofit/>
          </a:bodyPr>
          <a:lstStyle/>
          <a:p>
            <a:pPr algn="ctr"/>
            <a:endParaRPr 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D3B6CBA-BD0E-5E96-E961-D99BB5663B80}"/>
              </a:ext>
            </a:extLst>
          </p:cNvPr>
          <p:cNvSpPr txBox="1"/>
          <p:nvPr/>
        </p:nvSpPr>
        <p:spPr>
          <a:xfrm>
            <a:off x="1125727" y="5585050"/>
            <a:ext cx="2137410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libri"/>
                <a:cs typeface="Calibri"/>
              </a:rPr>
              <a:t>35.1%</a:t>
            </a:r>
            <a:endParaRPr lang="en-US" sz="14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F221134-9215-25F9-E14C-4EE7A3A927B4}"/>
              </a:ext>
            </a:extLst>
          </p:cNvPr>
          <p:cNvSpPr txBox="1"/>
          <p:nvPr/>
        </p:nvSpPr>
        <p:spPr>
          <a:xfrm>
            <a:off x="-119204" y="5577136"/>
            <a:ext cx="2137410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  <a:latin typeface="Calibri"/>
                <a:cs typeface="Calibri"/>
              </a:rPr>
              <a:t>29.8%</a:t>
            </a:r>
            <a:endParaRPr lang="en-US" sz="1400" b="1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6136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8A7F7B2-177D-4758-69D1-50E2B3422CF7}"/>
              </a:ext>
            </a:extLst>
          </p:cNvPr>
          <p:cNvSpPr txBox="1"/>
          <p:nvPr/>
        </p:nvSpPr>
        <p:spPr>
          <a:xfrm>
            <a:off x="3639517" y="86261"/>
            <a:ext cx="5271569" cy="461665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2400" b="1" i="0" u="none" strike="noStrike" baseline="0">
                <a:solidFill>
                  <a:schemeClr val="tx1"/>
                </a:solidFill>
                <a:latin typeface="Calibri"/>
                <a:cs typeface="Calibri"/>
              </a:rPr>
              <a:t>STATE BUDGET IMPLICATIONS</a:t>
            </a:r>
            <a:endParaRPr lang="en-GB" sz="2400">
              <a:solidFill>
                <a:schemeClr val="tx1"/>
              </a:solidFill>
              <a:latin typeface="Calibri"/>
              <a:cs typeface="Calibri"/>
            </a:endParaRPr>
          </a:p>
        </p:txBody>
      </p:sp>
      <p:pic>
        <p:nvPicPr>
          <p:cNvPr id="4" name="Picture 3" descr="A pie chart with text and numbers&#10;&#10;Description automatically generated">
            <a:extLst>
              <a:ext uri="{FF2B5EF4-FFF2-40B4-BE49-F238E27FC236}">
                <a16:creationId xmlns:a16="http://schemas.microsoft.com/office/drawing/2014/main" id="{2B55AEEB-00AD-5ADD-4913-8CFE08ED2C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347" y="660642"/>
            <a:ext cx="8029303" cy="60219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80B8834-9ACA-69BF-DF02-9D2BA0C8F493}"/>
              </a:ext>
            </a:extLst>
          </p:cNvPr>
          <p:cNvSpPr/>
          <p:nvPr/>
        </p:nvSpPr>
        <p:spPr>
          <a:xfrm>
            <a:off x="189470" y="86261"/>
            <a:ext cx="164757" cy="5743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935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07"/>
    </mc:Choice>
    <mc:Fallback xmlns="">
      <p:transition spd="slow" advTm="2107"/>
    </mc:Fallback>
  </mc:AlternateContent>
</p:sld>
</file>

<file path=ppt/theme/theme1.xml><?xml version="1.0" encoding="utf-8"?>
<a:theme xmlns:a="http://schemas.openxmlformats.org/drawingml/2006/main" name="Charts">
  <a:themeElements>
    <a:clrScheme name="GLOBALDAT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DEA5"/>
      </a:accent1>
      <a:accent2>
        <a:srgbClr val="2E293D"/>
      </a:accent2>
      <a:accent3>
        <a:srgbClr val="11957B"/>
      </a:accent3>
      <a:accent4>
        <a:srgbClr val="108FA1"/>
      </a:accent4>
      <a:accent5>
        <a:srgbClr val="F37A25"/>
      </a:accent5>
      <a:accent6>
        <a:srgbClr val="CC482A"/>
      </a:accent6>
      <a:hlink>
        <a:srgbClr val="2E293D"/>
      </a:hlink>
      <a:folHlink>
        <a:srgbClr val="00DEA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f917ac3-5126-4277-a4ba-d5601cb7ce2a">
      <Terms xmlns="http://schemas.microsoft.com/office/infopath/2007/PartnerControls"/>
    </lcf76f155ced4ddcb4097134ff3c332f>
    <TaxCatchAll xmlns="9892b754-9140-4e9d-afc2-f466ef389dbf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DF949A60206548A6D4ED4C50BB2482" ma:contentTypeVersion="27" ma:contentTypeDescription="Create a new document." ma:contentTypeScope="" ma:versionID="1517f240489052e4b4f2e7343622a907">
  <xsd:schema xmlns:xsd="http://www.w3.org/2001/XMLSchema" xmlns:xs="http://www.w3.org/2001/XMLSchema" xmlns:p="http://schemas.microsoft.com/office/2006/metadata/properties" xmlns:ns1="http://schemas.microsoft.com/sharepoint/v3" xmlns:ns2="1f917ac3-5126-4277-a4ba-d5601cb7ce2a" xmlns:ns3="9892b754-9140-4e9d-afc2-f466ef389dbf" targetNamespace="http://schemas.microsoft.com/office/2006/metadata/properties" ma:root="true" ma:fieldsID="c4fec15c3138fd60f3ca4c01acf9c9d4" ns1:_="" ns2:_="" ns3:_="">
    <xsd:import namespace="http://schemas.microsoft.com/sharepoint/v3"/>
    <xsd:import namespace="1f917ac3-5126-4277-a4ba-d5601cb7ce2a"/>
    <xsd:import namespace="9892b754-9140-4e9d-afc2-f466ef389d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1:_ip_UnifiedCompliancePolicyProperties" minOccurs="0"/>
                <xsd:element ref="ns1:_ip_UnifiedCompliancePolicyUIAc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917ac3-5126-4277-a4ba-d5601cb7ce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7" nillable="true" ma:displayName="Tags" ma:internalName="MediaServiceAutoTags" ma:readOnly="true">
      <xsd:simpleType>
        <xsd:restriction base="dms:Text"/>
      </xsd:simpleType>
    </xsd:element>
    <xsd:element name="MediaServiceOCR" ma:index="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9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5a0bbf5-8daf-4e96-8eff-5d92986914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92b754-9140-4e9d-afc2-f466ef389db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0887331-2313-4390-8836-a48afbb371d3}" ma:internalName="TaxCatchAll" ma:showField="CatchAllData" ma:web="9892b754-9140-4e9d-afc2-f466ef389db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46D344-5543-41C6-9FF4-1B8C616B6A37}">
  <ds:schemaRefs>
    <ds:schemaRef ds:uri="http://www.w3.org/XML/1998/namespace"/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sharepoint/v3"/>
    <ds:schemaRef ds:uri="9892b754-9140-4e9d-afc2-f466ef389dbf"/>
    <ds:schemaRef ds:uri="1f917ac3-5126-4277-a4ba-d5601cb7ce2a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AE5F911-3C36-422F-9B91-D7CE19BDD4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6BA3DC-1280-4ACB-98E9-D018CD1D7E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f917ac3-5126-4277-a4ba-d5601cb7ce2a"/>
    <ds:schemaRef ds:uri="9892b754-9140-4e9d-afc2-f466ef389d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1463</TotalTime>
  <Words>572</Words>
  <Application>Microsoft Office PowerPoint</Application>
  <PresentationFormat>Widescreen</PresentationFormat>
  <Paragraphs>109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Trade Gothic Next Heavy</vt:lpstr>
      <vt:lpstr>Charts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Hardinges</dc:creator>
  <cp:lastModifiedBy>Tim Dall</cp:lastModifiedBy>
  <cp:revision>16</cp:revision>
  <cp:lastPrinted>2020-03-17T16:59:59Z</cp:lastPrinted>
  <dcterms:created xsi:type="dcterms:W3CDTF">2020-03-04T17:45:35Z</dcterms:created>
  <dcterms:modified xsi:type="dcterms:W3CDTF">2024-03-01T01:37:08Z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0x010100F5DF949A60206548A6D4ED4C50BB2482</vt:lpwstr>
  </property>
  <property fmtid="{D5CDD505-2E9C-101B-9397-08002B2CF9AE}" pid="3" name="MediaServiceImageTags">
    <vt:lpwstr/>
  </property>
  <property fmtid="{D5CDD505-2E9C-101B-9397-08002B2CF9AE}" pid="4" name="_ExtendedDescription">
    <vt:lpwstr/>
  </property>
</Properties>
</file>